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77" r:id="rId3"/>
    <p:sldMasterId id="2147483680" r:id="rId4"/>
  </p:sldMasterIdLst>
  <p:notesMasterIdLst>
    <p:notesMasterId r:id="rId84"/>
  </p:notesMasterIdLst>
  <p:sldIdLst>
    <p:sldId id="257" r:id="rId5"/>
    <p:sldId id="500" r:id="rId6"/>
    <p:sldId id="1006" r:id="rId7"/>
    <p:sldId id="668" r:id="rId8"/>
    <p:sldId id="669" r:id="rId9"/>
    <p:sldId id="670" r:id="rId10"/>
    <p:sldId id="671" r:id="rId11"/>
    <p:sldId id="672" r:id="rId12"/>
    <p:sldId id="980" r:id="rId13"/>
    <p:sldId id="503" r:id="rId14"/>
    <p:sldId id="970" r:id="rId15"/>
    <p:sldId id="507" r:id="rId16"/>
    <p:sldId id="572" r:id="rId17"/>
    <p:sldId id="508" r:id="rId18"/>
    <p:sldId id="628" r:id="rId19"/>
    <p:sldId id="971" r:id="rId20"/>
    <p:sldId id="674" r:id="rId21"/>
    <p:sldId id="675" r:id="rId22"/>
    <p:sldId id="1005" r:id="rId23"/>
    <p:sldId id="973" r:id="rId24"/>
    <p:sldId id="673" r:id="rId25"/>
    <p:sldId id="676" r:id="rId26"/>
    <p:sldId id="961" r:id="rId27"/>
    <p:sldId id="963" r:id="rId28"/>
    <p:sldId id="964" r:id="rId29"/>
    <p:sldId id="965" r:id="rId30"/>
    <p:sldId id="966" r:id="rId31"/>
    <p:sldId id="967" r:id="rId32"/>
    <p:sldId id="968" r:id="rId33"/>
    <p:sldId id="974" r:id="rId34"/>
    <p:sldId id="976" r:id="rId35"/>
    <p:sldId id="977" r:id="rId36"/>
    <p:sldId id="510" r:id="rId37"/>
    <p:sldId id="561" r:id="rId38"/>
    <p:sldId id="552" r:id="rId39"/>
    <p:sldId id="553" r:id="rId40"/>
    <p:sldId id="563" r:id="rId41"/>
    <p:sldId id="1007" r:id="rId42"/>
    <p:sldId id="826" r:id="rId43"/>
    <p:sldId id="797" r:id="rId44"/>
    <p:sldId id="781" r:id="rId45"/>
    <p:sldId id="827" r:id="rId46"/>
    <p:sldId id="717" r:id="rId47"/>
    <p:sldId id="716" r:id="rId48"/>
    <p:sldId id="828" r:id="rId49"/>
    <p:sldId id="829" r:id="rId50"/>
    <p:sldId id="718" r:id="rId51"/>
    <p:sldId id="824" r:id="rId52"/>
    <p:sldId id="801" r:id="rId53"/>
    <p:sldId id="798" r:id="rId54"/>
    <p:sldId id="803" r:id="rId55"/>
    <p:sldId id="804" r:id="rId56"/>
    <p:sldId id="792" r:id="rId57"/>
    <p:sldId id="799" r:id="rId58"/>
    <p:sldId id="720" r:id="rId59"/>
    <p:sldId id="819" r:id="rId60"/>
    <p:sldId id="805" r:id="rId61"/>
    <p:sldId id="269" r:id="rId62"/>
    <p:sldId id="308" r:id="rId63"/>
    <p:sldId id="310" r:id="rId64"/>
    <p:sldId id="806" r:id="rId65"/>
    <p:sldId id="322" r:id="rId66"/>
    <p:sldId id="722" r:id="rId67"/>
    <p:sldId id="794" r:id="rId68"/>
    <p:sldId id="821" r:id="rId69"/>
    <p:sldId id="795" r:id="rId70"/>
    <p:sldId id="723" r:id="rId71"/>
    <p:sldId id="808" r:id="rId72"/>
    <p:sldId id="809" r:id="rId73"/>
    <p:sldId id="810" r:id="rId74"/>
    <p:sldId id="807" r:id="rId75"/>
    <p:sldId id="813" r:id="rId76"/>
    <p:sldId id="814" r:id="rId77"/>
    <p:sldId id="816" r:id="rId78"/>
    <p:sldId id="811" r:id="rId79"/>
    <p:sldId id="815" r:id="rId80"/>
    <p:sldId id="533" r:id="rId81"/>
    <p:sldId id="452" r:id="rId82"/>
    <p:sldId id="447" r:id="rId8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2BE0ED-7BBC-5A48-9438-A83D2EB077F9}">
          <p14:sldIdLst>
            <p14:sldId id="257"/>
            <p14:sldId id="500"/>
            <p14:sldId id="1006"/>
            <p14:sldId id="668"/>
            <p14:sldId id="669"/>
            <p14:sldId id="670"/>
            <p14:sldId id="671"/>
            <p14:sldId id="672"/>
            <p14:sldId id="980"/>
            <p14:sldId id="503"/>
            <p14:sldId id="970"/>
            <p14:sldId id="507"/>
            <p14:sldId id="572"/>
            <p14:sldId id="508"/>
            <p14:sldId id="628"/>
            <p14:sldId id="971"/>
            <p14:sldId id="674"/>
            <p14:sldId id="675"/>
            <p14:sldId id="1005"/>
            <p14:sldId id="973"/>
            <p14:sldId id="673"/>
            <p14:sldId id="676"/>
            <p14:sldId id="961"/>
            <p14:sldId id="963"/>
            <p14:sldId id="964"/>
            <p14:sldId id="965"/>
            <p14:sldId id="966"/>
            <p14:sldId id="967"/>
            <p14:sldId id="968"/>
            <p14:sldId id="974"/>
            <p14:sldId id="976"/>
            <p14:sldId id="977"/>
            <p14:sldId id="510"/>
            <p14:sldId id="561"/>
            <p14:sldId id="552"/>
            <p14:sldId id="553"/>
            <p14:sldId id="563"/>
            <p14:sldId id="1007"/>
            <p14:sldId id="826"/>
            <p14:sldId id="797"/>
            <p14:sldId id="781"/>
            <p14:sldId id="827"/>
            <p14:sldId id="717"/>
            <p14:sldId id="716"/>
            <p14:sldId id="828"/>
            <p14:sldId id="829"/>
            <p14:sldId id="718"/>
            <p14:sldId id="824"/>
            <p14:sldId id="801"/>
            <p14:sldId id="798"/>
            <p14:sldId id="803"/>
            <p14:sldId id="804"/>
            <p14:sldId id="792"/>
            <p14:sldId id="799"/>
            <p14:sldId id="720"/>
            <p14:sldId id="819"/>
            <p14:sldId id="805"/>
            <p14:sldId id="269"/>
            <p14:sldId id="308"/>
            <p14:sldId id="310"/>
            <p14:sldId id="806"/>
            <p14:sldId id="322"/>
            <p14:sldId id="722"/>
            <p14:sldId id="794"/>
            <p14:sldId id="821"/>
            <p14:sldId id="795"/>
            <p14:sldId id="723"/>
            <p14:sldId id="808"/>
            <p14:sldId id="809"/>
            <p14:sldId id="810"/>
            <p14:sldId id="807"/>
            <p14:sldId id="813"/>
            <p14:sldId id="814"/>
            <p14:sldId id="816"/>
            <p14:sldId id="811"/>
            <p14:sldId id="815"/>
          </p14:sldIdLst>
        </p14:section>
        <p14:section name="Closure" id="{B216EF04-9980-C14B-B5CC-1179DE7CCF85}">
          <p14:sldIdLst>
            <p14:sldId id="533"/>
            <p14:sldId id="452"/>
            <p14:sldId id="44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p:restoredTop sz="94743"/>
  </p:normalViewPr>
  <p:slideViewPr>
    <p:cSldViewPr snapToGrid="0">
      <p:cViewPr>
        <p:scale>
          <a:sx n="126" d="100"/>
          <a:sy n="126" d="100"/>
        </p:scale>
        <p:origin x="808"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90AF5-38C3-984E-A9D3-2FDDF8E4227E}" type="datetimeFigureOut">
              <a:rPr lang="en-GB" smtClean="0"/>
              <a:t>30/01/2026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26942-057F-D542-BACB-E7351B5D94B3}" type="slidenum">
              <a:rPr lang="en-GB" smtClean="0"/>
              <a:t>‹#›</a:t>
            </a:fld>
            <a:endParaRPr lang="en-GB"/>
          </a:p>
        </p:txBody>
      </p:sp>
    </p:spTree>
    <p:extLst>
      <p:ext uri="{BB962C8B-B14F-4D97-AF65-F5344CB8AC3E}">
        <p14:creationId xmlns:p14="http://schemas.microsoft.com/office/powerpoint/2010/main" val="235604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4809F-4B33-4060-A60F-28B3CB27534A}"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8228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766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821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548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3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0722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3918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3071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8866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7ADD2-432A-EADB-875B-91FE97807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520C7-9056-D548-9FF6-E49462B3BA3D}"/>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BD5083BE-D5A8-9568-C2C7-AF4FE6EF46E5}"/>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E98478E6-ED82-85A8-21A5-D0E80BEAE0A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9975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7625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D3B22-2247-9A1E-6CA0-27D1294A52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E63D-7CC8-FD0D-C133-7A6523DEA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2059E-EBE6-EE9C-A9A9-0DD1471CEE1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C729C8E-06F0-9B1F-42AB-379D623AE0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194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3020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9735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6834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474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5157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1141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0768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7952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3843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5688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2571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8811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458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9552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580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94974-5826-A178-785F-2138C49C4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EFBDE-462E-8600-6D1C-23EA8F622316}"/>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267E9F43-EB6C-BE4F-AB60-9ADC3AD13321}"/>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C6BBD5BF-F0B3-B1E0-9BE7-0771AF109D6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8612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2640E-343A-9D3B-AA7B-D446E1841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439CBE-A23C-2498-1F1A-48779868A55C}"/>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547849BD-6FD8-5D77-8974-E6F7B9938917}"/>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D19D8B31-49F7-C0F9-2F71-63C9398CEC2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407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553B3-437B-43F1-95D8-65788BF02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9B51FB-F0C5-9020-6C5C-49DEE835D277}"/>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508689A9-DB09-CF39-DC3E-5A452F2D3BB1}"/>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A4807C89-5092-8607-A5B1-517656E8D77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30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1EDC9-96C8-2B2E-EF6A-EDCCD37D1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C7155F-AC62-5E3C-C447-E95FD763C501}"/>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DF4E55B3-C7DB-EEE3-16A4-9B2C925090FF}"/>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91E946D2-E207-C864-7DBC-287332C0914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2244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E396E-98C6-0000-E3C5-0202F5720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160B3-024B-DE91-C7EC-3771CB7ECD03}"/>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981222CF-957C-8E70-385A-B1B21F09DA95}"/>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F4B518B7-79F2-8D60-6779-61442C22581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637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C8D8C-A686-F79B-6758-BDFDE11E9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F0871-17E5-DF74-E6B0-B666E26EA4D3}"/>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C237D371-72BA-AD7F-524C-1B548E5980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Street-level images are profoundly </a:t>
            </a:r>
            <a:r>
              <a:rPr lang="en-GB" b="1"/>
              <a:t>RESHAPING</a:t>
            </a:r>
            <a:r>
              <a:rPr lang="en-GB"/>
              <a:t> how researchers study and measure cities. It enables deeper insights into the physical environment and its interaction with human behaviours at various scales, AND, provides </a:t>
            </a:r>
            <a:r>
              <a:rPr lang="en-GB" b="1"/>
              <a:t>opportunities</a:t>
            </a:r>
            <a:r>
              <a:rPr lang="en-GB"/>
              <a:t> to help cities create environments that align with human </a:t>
            </a:r>
            <a:r>
              <a:rPr lang="en-GB" b="1"/>
              <a:t>PREFERENCES</a:t>
            </a:r>
            <a:r>
              <a:rPr lang="en-GB"/>
              <a:t> and </a:t>
            </a:r>
            <a:r>
              <a:rPr lang="en-GB" b="1"/>
              <a:t>BEHAVIOUR</a:t>
            </a:r>
            <a:r>
              <a:rPr lang="en-GB"/>
              <a:t>, in today’s service and data-centric era</a:t>
            </a:r>
          </a:p>
          <a:p>
            <a:endParaRPr lang="en-GB" baseline="0"/>
          </a:p>
        </p:txBody>
      </p:sp>
      <p:sp>
        <p:nvSpPr>
          <p:cNvPr id="4" name="Slide Number Placeholder 3">
            <a:extLst>
              <a:ext uri="{FF2B5EF4-FFF2-40B4-BE49-F238E27FC236}">
                <a16:creationId xmlns:a16="http://schemas.microsoft.com/office/drawing/2014/main" id="{BA3C1C1A-4A61-6523-E8D4-B9DFBBB1E54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338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4368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C7320-CF00-F622-3130-3EB080D2F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7AEB12-6A70-123E-C829-0EB26FC67305}"/>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54BF9F2E-A7AB-1F91-A1B6-772241DAE0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Street-level images are profoundly </a:t>
            </a:r>
            <a:r>
              <a:rPr lang="en-GB" b="1"/>
              <a:t>RESHAPING</a:t>
            </a:r>
            <a:r>
              <a:rPr lang="en-GB"/>
              <a:t> how researchers study and measure cities. It enables deeper insights into the physical environment and its interaction with human behaviours at various scales, AND, provides </a:t>
            </a:r>
            <a:r>
              <a:rPr lang="en-GB" b="1"/>
              <a:t>opportunities</a:t>
            </a:r>
            <a:r>
              <a:rPr lang="en-GB"/>
              <a:t> to help cities create environments that align with human </a:t>
            </a:r>
            <a:r>
              <a:rPr lang="en-GB" b="1"/>
              <a:t>PREFERENCES</a:t>
            </a:r>
            <a:r>
              <a:rPr lang="en-GB"/>
              <a:t> and </a:t>
            </a:r>
            <a:r>
              <a:rPr lang="en-GB" b="1"/>
              <a:t>BEHAVIOUR</a:t>
            </a:r>
            <a:r>
              <a:rPr lang="en-GB"/>
              <a:t>, in today’s service and data-centric era</a:t>
            </a:r>
          </a:p>
          <a:p>
            <a:endParaRPr lang="en-GB" baseline="0"/>
          </a:p>
        </p:txBody>
      </p:sp>
      <p:sp>
        <p:nvSpPr>
          <p:cNvPr id="4" name="Slide Number Placeholder 3">
            <a:extLst>
              <a:ext uri="{FF2B5EF4-FFF2-40B4-BE49-F238E27FC236}">
                <a16:creationId xmlns:a16="http://schemas.microsoft.com/office/drawing/2014/main" id="{071BC565-9315-6584-53E4-83BE0CAD197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365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B2CA-4D8F-1B46-2C05-0B4642452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6E936-E335-0CC9-4071-7FEC6D164ECC}"/>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DA0F2AB2-162F-0E30-DBE4-5BA17CCCC553}"/>
              </a:ext>
            </a:extLst>
          </p:cNvPr>
          <p:cNvSpPr>
            <a:spLocks noGrp="1"/>
          </p:cNvSpPr>
          <p:nvPr>
            <p:ph type="body" idx="1"/>
          </p:nvPr>
        </p:nvSpPr>
        <p:spPr/>
        <p:txBody>
          <a:bodyPr/>
          <a:lstStyle/>
          <a:p>
            <a:r>
              <a:rPr lang="en-GB" baseline="0" dirty="0"/>
              <a:t>HqAHmHezMSk2BMAizaqPGAa.png</a:t>
            </a:r>
          </a:p>
          <a:p>
            <a:r>
              <a:rPr lang="en-GB" baseline="0" dirty="0"/>
              <a:t>UrSCao29PxAhC2yXgG-m4wb.png</a:t>
            </a:r>
          </a:p>
          <a:p>
            <a:endParaRPr lang="en-GB" baseline="0" dirty="0"/>
          </a:p>
        </p:txBody>
      </p:sp>
      <p:sp>
        <p:nvSpPr>
          <p:cNvPr id="4" name="Slide Number Placeholder 3">
            <a:extLst>
              <a:ext uri="{FF2B5EF4-FFF2-40B4-BE49-F238E27FC236}">
                <a16:creationId xmlns:a16="http://schemas.microsoft.com/office/drawing/2014/main" id="{78BC27D1-4D66-219A-1C81-96A6B1F50DD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0670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363C-695C-050D-820B-836C41AE87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1E81F-F39A-0CB5-5EDE-B21FF8081512}"/>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6998693C-E74F-0419-A0BF-10B9F2517040}"/>
              </a:ext>
            </a:extLst>
          </p:cNvPr>
          <p:cNvSpPr>
            <a:spLocks noGrp="1"/>
          </p:cNvSpPr>
          <p:nvPr>
            <p:ph type="body" idx="1"/>
          </p:nvPr>
        </p:nvSpPr>
        <p:spPr/>
        <p:txBody>
          <a:bodyPr/>
          <a:lstStyle/>
          <a:p>
            <a:r>
              <a:rPr lang="en-GB" baseline="0" dirty="0"/>
              <a:t>HqAHmHezMSk2BMAizaqPGAa</a:t>
            </a:r>
          </a:p>
          <a:p>
            <a:r>
              <a:rPr lang="en-GB" baseline="0" dirty="0"/>
              <a:t>UrSCao29PxAhC2yXgG-m4wb</a:t>
            </a:r>
          </a:p>
        </p:txBody>
      </p:sp>
      <p:sp>
        <p:nvSpPr>
          <p:cNvPr id="4" name="Slide Number Placeholder 3">
            <a:extLst>
              <a:ext uri="{FF2B5EF4-FFF2-40B4-BE49-F238E27FC236}">
                <a16:creationId xmlns:a16="http://schemas.microsoft.com/office/drawing/2014/main" id="{D0DEB0C4-F406-CDF9-365D-2E44BAE4E0B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117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C615B-372B-0D00-A358-D60EBCEBF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3F1E9E-2703-62EF-3712-31FEDEA138A0}"/>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DF7649E7-0BE6-41AE-07A6-DFB88A1D4AE3}"/>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1CB0B657-6E0F-BCA7-474D-B7BF7C608B7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378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60D4C-56B0-D75B-7E92-A74A36154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104CF1-6556-8A08-8147-FE5AB937C0E4}"/>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DD11C44C-9B58-EEFE-85A0-0546604F44AD}"/>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7C19D101-C3DC-B680-D035-EA04FF7DDA8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786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F8B6E-207D-C54D-C407-22905B8E9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259AE-12FF-0C78-DA6A-77E8356425B5}"/>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65C9A590-5269-6BAB-E68B-80C1B95C94AF}"/>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F21B1805-8B35-572C-94F2-907B128B30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0109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B76C-8827-E621-8201-ECEEEE1FE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96953D-9B44-A7EC-DF35-27A80F679AC6}"/>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AE9DBAA9-4147-FC4D-F2DC-B317CD7A2A5B}"/>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A9B06065-9B23-8899-4EEF-17B5031A6C5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8747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A9E49-1BD8-ADC4-67C5-C7A109BCC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2CC3D-01A6-3A97-84E9-56FF41B3E9AA}"/>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C7853328-698D-3654-1BFF-54813D459633}"/>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4BED43D1-B7DB-63B4-9E16-121443AE8AA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229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2CDF8-994C-2105-133B-40D44E133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2A02F-3BBE-33D7-8EAF-64E649F51B90}"/>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5EF5A827-80F6-987F-E3D3-9A45B0C926AF}"/>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E6623FDE-C4BB-4220-C762-B2D9B21AC91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38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EBFFB-25B0-D974-71F5-C296BF5CB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278E8-4D77-F304-FB75-09F60A801FC3}"/>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318C06FA-3587-CBC8-B331-C04647B8E818}"/>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B9328E97-E58A-B872-9200-B2D3A97B52D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781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3455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9E5E6-FA79-78BE-2B41-F44EA0464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3B24C-15BC-D63C-CF10-1256B5B53393}"/>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F3A57643-E4FC-FA44-50AE-C60F3D9CC892}"/>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726AA8E6-1274-26CA-DCA7-B0FD7F7A304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193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253B7-772F-9D2C-4A53-6F04727DA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3D7D99-B19B-2360-E423-749BEDC2E6B8}"/>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A90D2EFA-F7C4-04C9-7CED-1D0E5045F176}"/>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8E72C137-8738-37FB-8C6D-FBC2000A7E3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2332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02BC3-55B9-61B1-4664-251FD0E2F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4B7DB-B6EE-8DC8-BD97-7BBE623ADAA9}"/>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BCC0C19A-A152-FFB6-55AE-EB445D7151B6}"/>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311E0E52-761D-699F-C918-4A793C55EB0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584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74EB5-C2A7-4EE6-AF12-D2440619E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4D66D7-2328-1FE8-CA0F-1347AB615248}"/>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AFADB801-F922-9154-4E40-7FBD71FAAD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Street-level images are profoundly </a:t>
            </a:r>
            <a:r>
              <a:rPr lang="en-GB" b="1"/>
              <a:t>RESHAPING</a:t>
            </a:r>
            <a:r>
              <a:rPr lang="en-GB"/>
              <a:t> how researchers study and measure cities. It enables deeper insights into the physical environment and its interaction with human behaviours at various scales, AND, provides </a:t>
            </a:r>
            <a:r>
              <a:rPr lang="en-GB" b="1"/>
              <a:t>opportunities</a:t>
            </a:r>
            <a:r>
              <a:rPr lang="en-GB"/>
              <a:t> to help cities create environments that align with human </a:t>
            </a:r>
            <a:r>
              <a:rPr lang="en-GB" b="1"/>
              <a:t>PREFERENCES</a:t>
            </a:r>
            <a:r>
              <a:rPr lang="en-GB"/>
              <a:t> and </a:t>
            </a:r>
            <a:r>
              <a:rPr lang="en-GB" b="1"/>
              <a:t>BEHAVIOUR</a:t>
            </a:r>
            <a:r>
              <a:rPr lang="en-GB"/>
              <a:t>, in today’s service and data-centric era</a:t>
            </a:r>
          </a:p>
          <a:p>
            <a:endParaRPr lang="en-GB" baseline="0"/>
          </a:p>
        </p:txBody>
      </p:sp>
      <p:sp>
        <p:nvSpPr>
          <p:cNvPr id="4" name="Slide Number Placeholder 3">
            <a:extLst>
              <a:ext uri="{FF2B5EF4-FFF2-40B4-BE49-F238E27FC236}">
                <a16:creationId xmlns:a16="http://schemas.microsoft.com/office/drawing/2014/main" id="{1F7E3EC0-C78E-6C02-7A2A-4AEA8122C0A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997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25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37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83C004-EE57-48CC-83B1-E629B285955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82749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EB08-5071-B38F-5DB0-7DB10006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9B1CB-F3D5-EB18-59EE-277A1B1F9F8A}"/>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C8D8F499-08F0-96E3-AEB2-E7E10B5485F8}"/>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D0C3D31E-E09F-F81E-A9B9-ACE70D65DDB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972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03D6-4622-826F-DD31-9A7BD10A7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D7F17-E819-2020-5986-B52CA6E01A08}"/>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BB069A1A-7DD2-852B-78E6-F98A90E66058}"/>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E92FD2BE-4AAD-5EC9-D238-E478AB7506A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426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E6579-299C-AA85-2E72-D8EA640D7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692B3-A18A-7DDF-0453-0611541C8EC7}"/>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D1C0BC61-2253-E3D6-AA72-5191DB173601}"/>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400ED36A-607A-DD5D-5D86-0D9635AA9D5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86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683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3F46C-242B-675F-5786-2E5D4A8C1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D5FEE6-F6A6-8EDA-2438-7CA760764BF4}"/>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7E37B938-ACBA-E3C2-15CC-134B409A14FE}"/>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97A7570C-FD75-0A51-E15B-EF3365980AE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5418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68988-3D5B-6973-2D6F-9611A6AA8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AB795-AFD3-0A05-DF47-EADB1FE7A6C8}"/>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82287E8F-C779-7FD6-1787-7AA0D379BA09}"/>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BBF73880-0EE1-0B99-0770-53DFEED56B1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8896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826DC-D256-FE09-43C0-C7579EE139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C4264-11FE-1DEB-9C2A-42D170B73239}"/>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6CCBEA1B-B197-058A-4CAA-C2F91E419EFE}"/>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30EBE98C-DD24-E333-54FB-B9237AE1E2E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1128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2ABA0-196B-CEFE-1BCB-A423E65E6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17110-C226-DD2D-1484-760F2511297C}"/>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40D09837-4972-8EA7-2485-078C7BC3A3B3}"/>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2868D470-E8AC-3DD4-0BC7-668BF906C47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2684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91AA8-FD0F-153F-707F-3F5B1F456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A8FAC9-7492-1C6B-2BD2-DA90C6F0EB01}"/>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CF517C7E-A09C-5496-0042-87E4E9CC24A5}"/>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25810D85-0851-5118-10B5-DFD8BF298F4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62863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3A283-9F0A-C61B-A38D-4FAF3D9A3A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ED244-F919-8F16-313D-1A952A9AC69B}"/>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1445398C-5582-B506-9E05-5C81C3B4E848}"/>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4FEA520A-7AEA-7B8F-9AA3-4E06B2F5DE3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813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B3E9A-F0EF-B589-F705-BB5DE4F02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C8C02-9494-3D74-2DF2-3DE4FDFD815D}"/>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138F0B63-D2FB-5D69-2C4D-8036DBAF75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Street-level images are profoundly </a:t>
            </a:r>
            <a:r>
              <a:rPr lang="en-GB" b="1"/>
              <a:t>RESHAPING</a:t>
            </a:r>
            <a:r>
              <a:rPr lang="en-GB"/>
              <a:t> how researchers study and measure cities. It enables deeper insights into the physical environment and its interaction with human behaviours at various scales, AND, provides </a:t>
            </a:r>
            <a:r>
              <a:rPr lang="en-GB" b="1"/>
              <a:t>opportunities</a:t>
            </a:r>
            <a:r>
              <a:rPr lang="en-GB"/>
              <a:t> to help cities create environments that align with human </a:t>
            </a:r>
            <a:r>
              <a:rPr lang="en-GB" b="1"/>
              <a:t>PREFERENCES</a:t>
            </a:r>
            <a:r>
              <a:rPr lang="en-GB"/>
              <a:t> and </a:t>
            </a:r>
            <a:r>
              <a:rPr lang="en-GB" b="1"/>
              <a:t>BEHAVIOUR</a:t>
            </a:r>
            <a:r>
              <a:rPr lang="en-GB"/>
              <a:t>, in today’s service and data-centric era</a:t>
            </a:r>
          </a:p>
          <a:p>
            <a:endParaRPr lang="en-GB" baseline="0"/>
          </a:p>
        </p:txBody>
      </p:sp>
      <p:sp>
        <p:nvSpPr>
          <p:cNvPr id="4" name="Slide Number Placeholder 3">
            <a:extLst>
              <a:ext uri="{FF2B5EF4-FFF2-40B4-BE49-F238E27FC236}">
                <a16:creationId xmlns:a16="http://schemas.microsoft.com/office/drawing/2014/main" id="{40D3C154-F5D9-7F48-2F31-951ED516FF6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2620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86460-BEB6-CAAC-E3FB-1B5DFF7D2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D5004-CC09-CDB9-FC96-105E938D2105}"/>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79E2BFD9-AC86-12B1-170C-440E413879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Street-level images are profoundly </a:t>
            </a:r>
            <a:r>
              <a:rPr lang="en-GB" b="1"/>
              <a:t>RESHAPING</a:t>
            </a:r>
            <a:r>
              <a:rPr lang="en-GB"/>
              <a:t> how researchers study and measure cities. It enables deeper insights into the physical environment and its interaction with human behaviours at various scales, AND, provides </a:t>
            </a:r>
            <a:r>
              <a:rPr lang="en-GB" b="1"/>
              <a:t>opportunities</a:t>
            </a:r>
            <a:r>
              <a:rPr lang="en-GB"/>
              <a:t> to help cities create environments that align with human </a:t>
            </a:r>
            <a:r>
              <a:rPr lang="en-GB" b="1"/>
              <a:t>PREFERENCES</a:t>
            </a:r>
            <a:r>
              <a:rPr lang="en-GB"/>
              <a:t> and </a:t>
            </a:r>
            <a:r>
              <a:rPr lang="en-GB" b="1"/>
              <a:t>BEHAVIOUR</a:t>
            </a:r>
            <a:r>
              <a:rPr lang="en-GB"/>
              <a:t>, in today’s service and data-centric era</a:t>
            </a:r>
          </a:p>
          <a:p>
            <a:endParaRPr lang="en-GB" baseline="0"/>
          </a:p>
        </p:txBody>
      </p:sp>
      <p:sp>
        <p:nvSpPr>
          <p:cNvPr id="4" name="Slide Number Placeholder 3">
            <a:extLst>
              <a:ext uri="{FF2B5EF4-FFF2-40B4-BE49-F238E27FC236}">
                <a16:creationId xmlns:a16="http://schemas.microsoft.com/office/drawing/2014/main" id="{6BCA0ED6-34F0-604C-2AEB-119372455D7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07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C22DC-2CED-F0E2-77E7-2BFE0765A7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945E3-9742-DDB7-6BCF-DC05720CA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7827D-8031-4FC8-5A91-616DF917D7DE}"/>
              </a:ext>
            </a:extLst>
          </p:cNvPr>
          <p:cNvSpPr>
            <a:spLocks noGrp="1"/>
          </p:cNvSpPr>
          <p:nvPr>
            <p:ph type="body" idx="1"/>
          </p:nvPr>
        </p:nvSpPr>
        <p:spPr/>
        <p:txBody>
          <a:bodyPr/>
          <a:lstStyle/>
          <a:p>
            <a:r>
              <a:rPr lang="en-GB" dirty="0"/>
              <a:t>The last point is</a:t>
            </a:r>
            <a:r>
              <a:rPr lang="en-GB" baseline="0" dirty="0"/>
              <a:t> most important: the model clearly has learned to extract relevant information from the images to explain the choice behaviour! In other words, the model does what is was developed for </a:t>
            </a:r>
            <a:r>
              <a:rPr lang="en-GB" baseline="0" dirty="0">
                <a:sym typeface="Wingdings" panose="05000000000000000000" pitchFamily="2" charset="2"/>
              </a:rPr>
              <a:t></a:t>
            </a:r>
          </a:p>
          <a:p>
            <a:r>
              <a:rPr lang="en-GB" baseline="0" dirty="0">
                <a:sym typeface="Wingdings" panose="05000000000000000000" pitchFamily="2" charset="2"/>
              </a:rPr>
              <a:t>The model fit improvement is however fairly modest. We would expect to see a bigger improvement in model fit. Why the model does not add considerably more explanatory power is not clear. We are currently figuring this out.</a:t>
            </a:r>
            <a:endParaRPr lang="en-GB" dirty="0"/>
          </a:p>
        </p:txBody>
      </p:sp>
      <p:sp>
        <p:nvSpPr>
          <p:cNvPr id="4" name="Slide Number Placeholder 3">
            <a:extLst>
              <a:ext uri="{FF2B5EF4-FFF2-40B4-BE49-F238E27FC236}">
                <a16:creationId xmlns:a16="http://schemas.microsoft.com/office/drawing/2014/main" id="{8CD70C81-E6A8-1347-4F5E-5622BB89B36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83C004-EE57-48CC-83B1-E629B285955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531533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6FEE0-29E1-209E-9392-2C65D19CF1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19CEA4-C311-F0BC-FD23-1B2F8B3A808F}"/>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F67DAB62-7AFD-31C3-CA5B-D37D4115C1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Street-level images are profoundly </a:t>
            </a:r>
            <a:r>
              <a:rPr lang="en-GB" b="1"/>
              <a:t>RESHAPING</a:t>
            </a:r>
            <a:r>
              <a:rPr lang="en-GB"/>
              <a:t> how researchers study and measure cities. It enables deeper insights into the physical environment and its interaction with human behaviours at various scales, AND, provides </a:t>
            </a:r>
            <a:r>
              <a:rPr lang="en-GB" b="1"/>
              <a:t>opportunities</a:t>
            </a:r>
            <a:r>
              <a:rPr lang="en-GB"/>
              <a:t> to help cities create environments that align with human </a:t>
            </a:r>
            <a:r>
              <a:rPr lang="en-GB" b="1"/>
              <a:t>PREFERENCES</a:t>
            </a:r>
            <a:r>
              <a:rPr lang="en-GB"/>
              <a:t> and </a:t>
            </a:r>
            <a:r>
              <a:rPr lang="en-GB" b="1"/>
              <a:t>BEHAVIOUR</a:t>
            </a:r>
            <a:r>
              <a:rPr lang="en-GB"/>
              <a:t>, in today’s service and data-centric era</a:t>
            </a:r>
          </a:p>
          <a:p>
            <a:endParaRPr lang="en-GB" baseline="0"/>
          </a:p>
        </p:txBody>
      </p:sp>
      <p:sp>
        <p:nvSpPr>
          <p:cNvPr id="4" name="Slide Number Placeholder 3">
            <a:extLst>
              <a:ext uri="{FF2B5EF4-FFF2-40B4-BE49-F238E27FC236}">
                <a16:creationId xmlns:a16="http://schemas.microsoft.com/office/drawing/2014/main" id="{DBA9E884-C999-6ACC-1118-E881BB86BE8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65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828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FF436-C2BE-3D6B-08D6-36DE53309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EB240-6767-AA1B-7137-172C2F758BEA}"/>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ADD4BE6E-828D-417F-7720-6D287CE2733E}"/>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25C9EE29-C743-316C-FAA8-C854E13E9CE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6311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6683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3415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1F4B1-1FCF-4C1A-A12F-34EB2745DE74}"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12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763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9975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4" name="Rectangle 23"/>
          <p:cNvSpPr>
            <a:spLocks noChangeArrowheads="1"/>
          </p:cNvSpPr>
          <p:nvPr userDrawn="1"/>
        </p:nvSpPr>
        <p:spPr bwMode="auto">
          <a:xfrm>
            <a:off x="622300" y="2057400"/>
            <a:ext cx="9956800" cy="1981200"/>
          </a:xfrm>
          <a:prstGeom prst="rect">
            <a:avLst/>
          </a:prstGeom>
          <a:solidFill>
            <a:schemeClr val="bg1"/>
          </a:solidFill>
          <a:ln>
            <a:noFill/>
          </a:ln>
        </p:spPr>
        <p:txBody>
          <a:bodyPr wrap="none" anchor="ctr"/>
          <a:lstStyle/>
          <a:p>
            <a:pPr algn="r" fontAlgn="base">
              <a:spcBef>
                <a:spcPct val="0"/>
              </a:spcBef>
              <a:spcAft>
                <a:spcPct val="0"/>
              </a:spcAft>
            </a:pPr>
            <a:endParaRPr lang="nl-NL" sz="2200">
              <a:solidFill>
                <a:srgbClr val="000000"/>
              </a:solidFill>
            </a:endParaRPr>
          </a:p>
        </p:txBody>
      </p:sp>
      <p:sp>
        <p:nvSpPr>
          <p:cNvPr id="5" name="Rectangle 20"/>
          <p:cNvSpPr>
            <a:spLocks noChangeArrowheads="1"/>
          </p:cNvSpPr>
          <p:nvPr userDrawn="1"/>
        </p:nvSpPr>
        <p:spPr bwMode="auto">
          <a:xfrm>
            <a:off x="0" y="0"/>
            <a:ext cx="626533" cy="20574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6" name="Rectangle 21"/>
          <p:cNvSpPr>
            <a:spLocks noChangeArrowheads="1"/>
          </p:cNvSpPr>
          <p:nvPr userDrawn="1"/>
        </p:nvSpPr>
        <p:spPr bwMode="auto">
          <a:xfrm>
            <a:off x="0" y="6584950"/>
            <a:ext cx="12192000" cy="273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7" name="Line 22"/>
          <p:cNvSpPr>
            <a:spLocks noChangeShapeType="1"/>
          </p:cNvSpPr>
          <p:nvPr userDrawn="1"/>
        </p:nvSpPr>
        <p:spPr bwMode="auto">
          <a:xfrm>
            <a:off x="0" y="6781800"/>
            <a:ext cx="12192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8" name="Line 24"/>
          <p:cNvSpPr>
            <a:spLocks noChangeShapeType="1"/>
          </p:cNvSpPr>
          <p:nvPr userDrawn="1"/>
        </p:nvSpPr>
        <p:spPr bwMode="auto">
          <a:xfrm>
            <a:off x="0" y="6134100"/>
            <a:ext cx="1219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9" name="Text Box 27"/>
          <p:cNvSpPr txBox="1">
            <a:spLocks noChangeArrowheads="1"/>
          </p:cNvSpPr>
          <p:nvPr userDrawn="1"/>
        </p:nvSpPr>
        <p:spPr bwMode="white">
          <a:xfrm>
            <a:off x="914400" y="3641726"/>
            <a:ext cx="3251200" cy="244475"/>
          </a:xfrm>
          <a:prstGeom prst="rect">
            <a:avLst/>
          </a:prstGeom>
          <a:solidFill>
            <a:schemeClr val="bg1"/>
          </a:solidFill>
          <a:ln>
            <a:noFill/>
          </a:ln>
        </p:spPr>
        <p:txBody>
          <a:bodyPr lIns="0" tIns="0" rIns="0" bIns="0">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spcBef>
                <a:spcPct val="50000"/>
              </a:spcBef>
              <a:spcAft>
                <a:spcPct val="0"/>
              </a:spcAft>
              <a:defRPr/>
            </a:pPr>
            <a:fld id="{5B6703EA-A6C3-4CCA-867D-8951E351492D}" type="datetime1">
              <a:rPr lang="nl-NL" sz="1600" smtClean="0">
                <a:solidFill>
                  <a:srgbClr val="FFFFFF"/>
                </a:solidFill>
              </a:rPr>
              <a:pPr eaLnBrk="1" fontAlgn="base" hangingPunct="1">
                <a:spcBef>
                  <a:spcPct val="50000"/>
                </a:spcBef>
                <a:spcAft>
                  <a:spcPct val="0"/>
                </a:spcAft>
                <a:defRPr/>
              </a:pPr>
              <a:t>30-01-2026</a:t>
            </a:fld>
            <a:endParaRPr lang="nl-NL" sz="1600" dirty="0">
              <a:solidFill>
                <a:srgbClr val="FFFFFF"/>
              </a:solidFill>
            </a:endParaRPr>
          </a:p>
        </p:txBody>
      </p:sp>
      <p:pic>
        <p:nvPicPr>
          <p:cNvPr id="10" name="Picture 29" descr="TU_Delft_2.png                                                 00095E43Smidswater Server              C1CD65DB:"/>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1" y="6184900"/>
            <a:ext cx="118321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0"/>
          <p:cNvSpPr txBox="1">
            <a:spLocks noChangeArrowheads="1"/>
          </p:cNvSpPr>
          <p:nvPr userDrawn="1"/>
        </p:nvSpPr>
        <p:spPr bwMode="white">
          <a:xfrm>
            <a:off x="1998133" y="6572251"/>
            <a:ext cx="39624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spcBef>
                <a:spcPct val="50000"/>
              </a:spcBef>
              <a:spcAft>
                <a:spcPct val="0"/>
              </a:spcAft>
              <a:defRPr/>
            </a:pPr>
            <a:r>
              <a:rPr lang="nl-NL" sz="800">
                <a:solidFill>
                  <a:srgbClr val="FFFFFF"/>
                </a:solidFill>
              </a:rPr>
              <a:t>Challenge the future</a:t>
            </a:r>
            <a:endParaRPr lang="nl-NL" sz="2200">
              <a:solidFill>
                <a:srgbClr val="000000"/>
              </a:solidFill>
            </a:endParaRPr>
          </a:p>
        </p:txBody>
      </p:sp>
      <p:sp>
        <p:nvSpPr>
          <p:cNvPr id="12" name="Text Box 31"/>
          <p:cNvSpPr txBox="1">
            <a:spLocks noChangeArrowheads="1"/>
          </p:cNvSpPr>
          <p:nvPr userDrawn="1"/>
        </p:nvSpPr>
        <p:spPr bwMode="auto">
          <a:xfrm>
            <a:off x="1998133" y="6292850"/>
            <a:ext cx="1320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lnSpc>
                <a:spcPct val="90000"/>
              </a:lnSpc>
              <a:spcBef>
                <a:spcPct val="0"/>
              </a:spcBef>
              <a:spcAft>
                <a:spcPct val="0"/>
              </a:spcAft>
              <a:defRPr/>
            </a:pPr>
            <a:r>
              <a:rPr lang="nl-NL" sz="500">
                <a:solidFill>
                  <a:srgbClr val="000000"/>
                </a:solidFill>
              </a:rPr>
              <a:t>Delft</a:t>
            </a:r>
          </a:p>
          <a:p>
            <a:pPr eaLnBrk="1" fontAlgn="base" hangingPunct="1">
              <a:lnSpc>
                <a:spcPct val="90000"/>
              </a:lnSpc>
              <a:spcBef>
                <a:spcPct val="0"/>
              </a:spcBef>
              <a:spcAft>
                <a:spcPct val="0"/>
              </a:spcAft>
              <a:defRPr/>
            </a:pPr>
            <a:r>
              <a:rPr lang="nl-NL" sz="500">
                <a:solidFill>
                  <a:srgbClr val="000000"/>
                </a:solidFill>
              </a:rPr>
              <a:t>University of</a:t>
            </a:r>
          </a:p>
          <a:p>
            <a:pPr eaLnBrk="1" fontAlgn="base" hangingPunct="1">
              <a:lnSpc>
                <a:spcPct val="90000"/>
              </a:lnSpc>
              <a:spcBef>
                <a:spcPct val="0"/>
              </a:spcBef>
              <a:spcAft>
                <a:spcPct val="0"/>
              </a:spcAft>
              <a:defRPr/>
            </a:pPr>
            <a:r>
              <a:rPr lang="nl-NL" sz="500">
                <a:solidFill>
                  <a:srgbClr val="000000"/>
                </a:solidFill>
              </a:rPr>
              <a:t>Technology</a:t>
            </a:r>
            <a:endParaRPr lang="nl-NL" sz="2200">
              <a:solidFill>
                <a:srgbClr val="000000"/>
              </a:solidFill>
            </a:endParaRPr>
          </a:p>
        </p:txBody>
      </p:sp>
      <p:sp>
        <p:nvSpPr>
          <p:cNvPr id="271372" name="Rectangle 12"/>
          <p:cNvSpPr>
            <a:spLocks noGrp="1" noChangeArrowheads="1"/>
          </p:cNvSpPr>
          <p:nvPr>
            <p:ph type="ctrTitle"/>
          </p:nvPr>
        </p:nvSpPr>
        <p:spPr bwMode="white">
          <a:xfrm>
            <a:off x="914401" y="2286000"/>
            <a:ext cx="9241367" cy="457200"/>
          </a:xfrm>
        </p:spPr>
        <p:txBody>
          <a:bodyPr anchor="t"/>
          <a:lstStyle>
            <a:lvl1pPr marL="0" indent="0">
              <a:lnSpc>
                <a:spcPct val="80000"/>
              </a:lnSpc>
              <a:defRPr>
                <a:solidFill>
                  <a:schemeClr val="tx1"/>
                </a:solidFill>
              </a:defRPr>
            </a:lvl1pPr>
          </a:lstStyle>
          <a:p>
            <a:r>
              <a:rPr lang="nl-NL" dirty="0"/>
              <a:t>Click to </a:t>
            </a:r>
            <a:r>
              <a:rPr lang="nl-NL" dirty="0" err="1"/>
              <a:t>edit</a:t>
            </a:r>
            <a:r>
              <a:rPr lang="nl-NL" dirty="0"/>
              <a:t> </a:t>
            </a:r>
            <a:r>
              <a:rPr lang="nl-NL" dirty="0" err="1"/>
              <a:t>Master</a:t>
            </a:r>
            <a:r>
              <a:rPr lang="nl-NL" dirty="0"/>
              <a:t> </a:t>
            </a:r>
            <a:r>
              <a:rPr lang="nl-NL" dirty="0" err="1"/>
              <a:t>title</a:t>
            </a:r>
            <a:r>
              <a:rPr lang="nl-NL" dirty="0"/>
              <a:t> </a:t>
            </a:r>
            <a:r>
              <a:rPr lang="nl-NL" dirty="0" err="1"/>
              <a:t>style</a:t>
            </a:r>
            <a:endParaRPr lang="nl-NL" dirty="0"/>
          </a:p>
        </p:txBody>
      </p:sp>
      <p:sp>
        <p:nvSpPr>
          <p:cNvPr id="271393" name="Rectangle 33"/>
          <p:cNvSpPr>
            <a:spLocks noGrp="1" noChangeArrowheads="1"/>
          </p:cNvSpPr>
          <p:nvPr>
            <p:ph type="subTitle" sz="quarter" idx="1"/>
          </p:nvPr>
        </p:nvSpPr>
        <p:spPr bwMode="white">
          <a:xfrm>
            <a:off x="914401" y="2743200"/>
            <a:ext cx="9241367" cy="381000"/>
          </a:xfrm>
        </p:spPr>
        <p:txBody>
          <a:bodyPr/>
          <a:lstStyle>
            <a:lvl1pPr marL="0" indent="0">
              <a:buFontTx/>
              <a:buNone/>
              <a:defRPr sz="2400">
                <a:solidFill>
                  <a:schemeClr val="tx1"/>
                </a:solidFill>
                <a:latin typeface="Bookman Old Style" pitchFamily="18" charset="0"/>
              </a:defRPr>
            </a:lvl1pPr>
          </a:lstStyle>
          <a:p>
            <a:r>
              <a:rPr lang="en-US" dirty="0"/>
              <a:t>Click to edit Master subtitle style</a:t>
            </a:r>
          </a:p>
        </p:txBody>
      </p:sp>
    </p:spTree>
    <p:extLst>
      <p:ext uri="{BB962C8B-B14F-4D97-AF65-F5344CB8AC3E}">
        <p14:creationId xmlns:p14="http://schemas.microsoft.com/office/powerpoint/2010/main" val="252760797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609585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83651" y="457200"/>
            <a:ext cx="2552700" cy="4876800"/>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1223434" y="457200"/>
            <a:ext cx="7457017" cy="4876800"/>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654502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el en grafiek">
    <p:spTree>
      <p:nvGrpSpPr>
        <p:cNvPr id="1" name=""/>
        <p:cNvGrpSpPr/>
        <p:nvPr/>
      </p:nvGrpSpPr>
      <p:grpSpPr>
        <a:xfrm>
          <a:off x="0" y="0"/>
          <a:ext cx="0" cy="0"/>
          <a:chOff x="0" y="0"/>
          <a:chExt cx="0" cy="0"/>
        </a:xfrm>
      </p:grpSpPr>
      <p:sp>
        <p:nvSpPr>
          <p:cNvPr id="2" name="Titel 1"/>
          <p:cNvSpPr>
            <a:spLocks noGrp="1"/>
          </p:cNvSpPr>
          <p:nvPr>
            <p:ph type="title"/>
          </p:nvPr>
        </p:nvSpPr>
        <p:spPr>
          <a:xfrm>
            <a:off x="1223434" y="457200"/>
            <a:ext cx="10212917" cy="1066800"/>
          </a:xfrm>
        </p:spPr>
        <p:txBody>
          <a:bodyPr/>
          <a:lstStyle/>
          <a:p>
            <a:r>
              <a:rPr lang="nl-NL"/>
              <a:t>Klik om de stijl te bewerken</a:t>
            </a:r>
          </a:p>
        </p:txBody>
      </p:sp>
      <p:sp>
        <p:nvSpPr>
          <p:cNvPr id="3" name="Tijdelijke aanduiding voor grafiek 2"/>
          <p:cNvSpPr>
            <a:spLocks noGrp="1"/>
          </p:cNvSpPr>
          <p:nvPr>
            <p:ph type="chart" idx="1"/>
          </p:nvPr>
        </p:nvSpPr>
        <p:spPr>
          <a:xfrm>
            <a:off x="1234018" y="2286000"/>
            <a:ext cx="10198100" cy="3048000"/>
          </a:xfrm>
        </p:spPr>
        <p:txBody>
          <a:bodyPr/>
          <a:lstStyle/>
          <a:p>
            <a:pPr lvl="0"/>
            <a:endParaRPr lang="nl-NL" noProof="0"/>
          </a:p>
        </p:txBody>
      </p:sp>
    </p:spTree>
    <p:extLst>
      <p:ext uri="{BB962C8B-B14F-4D97-AF65-F5344CB8AC3E}">
        <p14:creationId xmlns:p14="http://schemas.microsoft.com/office/powerpoint/2010/main" val="37381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838107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A5910415-8276-4E7F-AECA-B589B021D3EC}" type="datetime1">
              <a:rPr lang="en-GB" noProof="0" smtClean="0">
                <a:solidFill>
                  <a:prstClr val="black">
                    <a:tint val="75000"/>
                  </a:prstClr>
                </a:solidFill>
              </a:rPr>
              <a:pPr/>
              <a:t>30/01/2026</a:t>
            </a:fld>
            <a:endParaRPr lang="en-GB" noProof="0"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noProof="0"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en-GB" noProof="0" smtClean="0">
                <a:solidFill>
                  <a:prstClr val="black">
                    <a:tint val="75000"/>
                  </a:prstClr>
                </a:solidFill>
              </a:rPr>
              <a:pPr/>
              <a:t>‹#›</a:t>
            </a:fld>
            <a:endParaRPr lang="en-GB" noProof="0" dirty="0">
              <a:solidFill>
                <a:prstClr val="black">
                  <a:tint val="75000"/>
                </a:prstClr>
              </a:solidFill>
            </a:endParaRPr>
          </a:p>
        </p:txBody>
      </p:sp>
    </p:spTree>
    <p:extLst>
      <p:ext uri="{BB962C8B-B14F-4D97-AF65-F5344CB8AC3E}">
        <p14:creationId xmlns:p14="http://schemas.microsoft.com/office/powerpoint/2010/main" val="630100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dirty="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2007817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A5910415-8276-4E7F-AECA-B589B021D3EC}" type="datetime1">
              <a:rPr lang="en-GB" noProof="0" smtClean="0">
                <a:solidFill>
                  <a:prstClr val="black">
                    <a:tint val="75000"/>
                  </a:prstClr>
                </a:solidFill>
              </a:rPr>
              <a:pPr/>
              <a:t>30/01/2026</a:t>
            </a:fld>
            <a:endParaRPr lang="en-GB" noProof="0"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noProof="0"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en-GB" noProof="0" smtClean="0">
                <a:solidFill>
                  <a:prstClr val="black">
                    <a:tint val="75000"/>
                  </a:prstClr>
                </a:solidFill>
              </a:rPr>
              <a:pPr/>
              <a:t>‹#›</a:t>
            </a:fld>
            <a:endParaRPr lang="en-GB" noProof="0" dirty="0">
              <a:solidFill>
                <a:prstClr val="black">
                  <a:tint val="75000"/>
                </a:prstClr>
              </a:solidFill>
            </a:endParaRPr>
          </a:p>
        </p:txBody>
      </p:sp>
    </p:spTree>
    <p:extLst>
      <p:ext uri="{BB962C8B-B14F-4D97-AF65-F5344CB8AC3E}">
        <p14:creationId xmlns:p14="http://schemas.microsoft.com/office/powerpoint/2010/main" val="2535484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dirty="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315708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F130007-B645-4D71-9A40-A10D68A1BFA8}" type="datetimeFigureOut">
              <a:rPr lang="en-GB" smtClean="0"/>
              <a:t>30/01/2026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630800-BD8E-467D-A649-17FFE8F3B02E}" type="slidenum">
              <a:rPr lang="en-GB" smtClean="0"/>
              <a:t>‹#›</a:t>
            </a:fld>
            <a:endParaRPr lang="en-GB"/>
          </a:p>
        </p:txBody>
      </p:sp>
    </p:spTree>
    <p:extLst>
      <p:ext uri="{BB962C8B-B14F-4D97-AF65-F5344CB8AC3E}">
        <p14:creationId xmlns:p14="http://schemas.microsoft.com/office/powerpoint/2010/main" val="11227369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F130007-B645-4D71-9A40-A10D68A1BFA8}" type="datetimeFigureOut">
              <a:rPr lang="en-GB" smtClean="0"/>
              <a:t>30/01/2026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630800-BD8E-467D-A649-17FFE8F3B02E}" type="slidenum">
              <a:rPr lang="en-GB" smtClean="0"/>
              <a:t>‹#›</a:t>
            </a:fld>
            <a:endParaRPr lang="en-GB"/>
          </a:p>
        </p:txBody>
      </p:sp>
    </p:spTree>
    <p:extLst>
      <p:ext uri="{BB962C8B-B14F-4D97-AF65-F5344CB8AC3E}">
        <p14:creationId xmlns:p14="http://schemas.microsoft.com/office/powerpoint/2010/main" val="305651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2117192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F130007-B645-4D71-9A40-A10D68A1BFA8}" type="datetimeFigureOut">
              <a:rPr lang="en-GB" smtClean="0"/>
              <a:t>30/01/2026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630800-BD8E-467D-A649-17FFE8F3B02E}" type="slidenum">
              <a:rPr lang="en-GB" smtClean="0"/>
              <a:t>‹#›</a:t>
            </a:fld>
            <a:endParaRPr lang="en-GB"/>
          </a:p>
        </p:txBody>
      </p:sp>
    </p:spTree>
    <p:extLst>
      <p:ext uri="{BB962C8B-B14F-4D97-AF65-F5344CB8AC3E}">
        <p14:creationId xmlns:p14="http://schemas.microsoft.com/office/powerpoint/2010/main" val="2696095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F130007-B645-4D71-9A40-A10D68A1BFA8}" type="datetimeFigureOut">
              <a:rPr lang="en-GB" smtClean="0"/>
              <a:t>30/01/2026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630800-BD8E-467D-A649-17FFE8F3B02E}" type="slidenum">
              <a:rPr lang="en-GB" smtClean="0"/>
              <a:t>‹#›</a:t>
            </a:fld>
            <a:endParaRPr lang="en-GB"/>
          </a:p>
        </p:txBody>
      </p:sp>
    </p:spTree>
    <p:extLst>
      <p:ext uri="{BB962C8B-B14F-4D97-AF65-F5344CB8AC3E}">
        <p14:creationId xmlns:p14="http://schemas.microsoft.com/office/powerpoint/2010/main" val="2876000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F130007-B645-4D71-9A40-A10D68A1BFA8}" type="datetimeFigureOut">
              <a:rPr lang="en-GB" smtClean="0"/>
              <a:t>30/01/2026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1630800-BD8E-467D-A649-17FFE8F3B02E}" type="slidenum">
              <a:rPr lang="en-GB" smtClean="0"/>
              <a:t>‹#›</a:t>
            </a:fld>
            <a:endParaRPr lang="en-GB"/>
          </a:p>
        </p:txBody>
      </p:sp>
    </p:spTree>
    <p:extLst>
      <p:ext uri="{BB962C8B-B14F-4D97-AF65-F5344CB8AC3E}">
        <p14:creationId xmlns:p14="http://schemas.microsoft.com/office/powerpoint/2010/main" val="4243961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F130007-B645-4D71-9A40-A10D68A1BFA8}" type="datetimeFigureOut">
              <a:rPr lang="en-GB" smtClean="0"/>
              <a:t>30/01/2026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630800-BD8E-467D-A649-17FFE8F3B02E}" type="slidenum">
              <a:rPr lang="en-GB" smtClean="0"/>
              <a:t>‹#›</a:t>
            </a:fld>
            <a:endParaRPr lang="en-GB"/>
          </a:p>
        </p:txBody>
      </p:sp>
    </p:spTree>
    <p:extLst>
      <p:ext uri="{BB962C8B-B14F-4D97-AF65-F5344CB8AC3E}">
        <p14:creationId xmlns:p14="http://schemas.microsoft.com/office/powerpoint/2010/main" val="2449695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30007-B645-4D71-9A40-A10D68A1BFA8}" type="datetimeFigureOut">
              <a:rPr lang="en-GB" smtClean="0"/>
              <a:t>30/01/2026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1630800-BD8E-467D-A649-17FFE8F3B02E}" type="slidenum">
              <a:rPr lang="en-GB" smtClean="0"/>
              <a:t>‹#›</a:t>
            </a:fld>
            <a:endParaRPr lang="en-GB"/>
          </a:p>
        </p:txBody>
      </p:sp>
    </p:spTree>
    <p:extLst>
      <p:ext uri="{BB962C8B-B14F-4D97-AF65-F5344CB8AC3E}">
        <p14:creationId xmlns:p14="http://schemas.microsoft.com/office/powerpoint/2010/main" val="3324430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F130007-B645-4D71-9A40-A10D68A1BFA8}" type="datetimeFigureOut">
              <a:rPr lang="en-GB" smtClean="0"/>
              <a:t>30/01/2026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630800-BD8E-467D-A649-17FFE8F3B02E}" type="slidenum">
              <a:rPr lang="en-GB" smtClean="0"/>
              <a:t>‹#›</a:t>
            </a:fld>
            <a:endParaRPr lang="en-GB"/>
          </a:p>
        </p:txBody>
      </p:sp>
    </p:spTree>
    <p:extLst>
      <p:ext uri="{BB962C8B-B14F-4D97-AF65-F5344CB8AC3E}">
        <p14:creationId xmlns:p14="http://schemas.microsoft.com/office/powerpoint/2010/main" val="3774386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F130007-B645-4D71-9A40-A10D68A1BFA8}" type="datetimeFigureOut">
              <a:rPr lang="en-GB" smtClean="0"/>
              <a:t>30/01/2026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630800-BD8E-467D-A649-17FFE8F3B02E}" type="slidenum">
              <a:rPr lang="en-GB" smtClean="0"/>
              <a:t>‹#›</a:t>
            </a:fld>
            <a:endParaRPr lang="en-GB"/>
          </a:p>
        </p:txBody>
      </p:sp>
    </p:spTree>
    <p:extLst>
      <p:ext uri="{BB962C8B-B14F-4D97-AF65-F5344CB8AC3E}">
        <p14:creationId xmlns:p14="http://schemas.microsoft.com/office/powerpoint/2010/main" val="1379662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F130007-B645-4D71-9A40-A10D68A1BFA8}" type="datetimeFigureOut">
              <a:rPr lang="en-GB" smtClean="0"/>
              <a:t>30/01/2026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630800-BD8E-467D-A649-17FFE8F3B02E}" type="slidenum">
              <a:rPr lang="en-GB" smtClean="0"/>
              <a:t>‹#›</a:t>
            </a:fld>
            <a:endParaRPr lang="en-GB"/>
          </a:p>
        </p:txBody>
      </p:sp>
    </p:spTree>
    <p:extLst>
      <p:ext uri="{BB962C8B-B14F-4D97-AF65-F5344CB8AC3E}">
        <p14:creationId xmlns:p14="http://schemas.microsoft.com/office/powerpoint/2010/main" val="2851962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F130007-B645-4D71-9A40-A10D68A1BFA8}" type="datetimeFigureOut">
              <a:rPr lang="en-GB" smtClean="0"/>
              <a:t>30/01/2026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630800-BD8E-467D-A649-17FFE8F3B02E}" type="slidenum">
              <a:rPr lang="en-GB" smtClean="0"/>
              <a:t>‹#›</a:t>
            </a:fld>
            <a:endParaRPr lang="en-GB"/>
          </a:p>
        </p:txBody>
      </p:sp>
    </p:spTree>
    <p:extLst>
      <p:ext uri="{BB962C8B-B14F-4D97-AF65-F5344CB8AC3E}">
        <p14:creationId xmlns:p14="http://schemas.microsoft.com/office/powerpoint/2010/main" val="222064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Tree>
    <p:extLst>
      <p:ext uri="{BB962C8B-B14F-4D97-AF65-F5344CB8AC3E}">
        <p14:creationId xmlns:p14="http://schemas.microsoft.com/office/powerpoint/2010/main" val="298761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1234018" y="2286000"/>
            <a:ext cx="4997449"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434667" y="2286000"/>
            <a:ext cx="4997451"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691946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638551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1457136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140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lstStyle>
            <a:lvl1pPr algn="l">
              <a:defRPr sz="2000" b="1"/>
            </a:lvl1pPr>
          </a:lstStyle>
          <a:p>
            <a:r>
              <a:rPr lang="nl-NL"/>
              <a:t>Klik om de stijl te bewerken</a:t>
            </a:r>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2337688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897643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132514"/>
            <a:ext cx="12192000" cy="725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1027" name="Rectangle 10"/>
          <p:cNvSpPr>
            <a:spLocks noGrp="1" noChangeArrowheads="1"/>
          </p:cNvSpPr>
          <p:nvPr>
            <p:ph type="title"/>
          </p:nvPr>
        </p:nvSpPr>
        <p:spPr bwMode="auto">
          <a:xfrm>
            <a:off x="1223434" y="457200"/>
            <a:ext cx="1021291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nl-NL"/>
              <a:t>Click to edit Master title style</a:t>
            </a:r>
          </a:p>
        </p:txBody>
      </p:sp>
      <p:sp>
        <p:nvSpPr>
          <p:cNvPr id="1028" name="Rectangle 11"/>
          <p:cNvSpPr>
            <a:spLocks noGrp="1" noChangeArrowheads="1"/>
          </p:cNvSpPr>
          <p:nvPr>
            <p:ph type="body" idx="1"/>
          </p:nvPr>
        </p:nvSpPr>
        <p:spPr bwMode="auto">
          <a:xfrm>
            <a:off x="1234018" y="2286000"/>
            <a:ext cx="101981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1029" name="Rectangle 17"/>
          <p:cNvSpPr>
            <a:spLocks noChangeArrowheads="1"/>
          </p:cNvSpPr>
          <p:nvPr/>
        </p:nvSpPr>
        <p:spPr bwMode="auto">
          <a:xfrm>
            <a:off x="10187517" y="6297613"/>
            <a:ext cx="71966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fontAlgn="base">
              <a:spcBef>
                <a:spcPct val="0"/>
              </a:spcBef>
              <a:spcAft>
                <a:spcPct val="0"/>
              </a:spcAft>
            </a:pPr>
            <a:fld id="{166333BC-55C7-4FC2-A6F7-A7AECB2020EF}" type="slidenum">
              <a:rPr lang="nl-NL" sz="1300">
                <a:solidFill>
                  <a:srgbClr val="000000"/>
                </a:solidFill>
              </a:rPr>
              <a:pPr algn="r" fontAlgn="base">
                <a:spcBef>
                  <a:spcPct val="0"/>
                </a:spcBef>
                <a:spcAft>
                  <a:spcPct val="0"/>
                </a:spcAft>
              </a:pPr>
              <a:t>‹#›</a:t>
            </a:fld>
            <a:endParaRPr lang="nl-NL" sz="1300">
              <a:solidFill>
                <a:srgbClr val="000000"/>
              </a:solidFill>
            </a:endParaRPr>
          </a:p>
        </p:txBody>
      </p:sp>
      <p:sp>
        <p:nvSpPr>
          <p:cNvPr id="1030" name="Rectangle 19"/>
          <p:cNvSpPr>
            <a:spLocks noChangeArrowheads="1"/>
          </p:cNvSpPr>
          <p:nvPr userDrawn="1"/>
        </p:nvSpPr>
        <p:spPr bwMode="auto">
          <a:xfrm>
            <a:off x="0" y="6584950"/>
            <a:ext cx="12192000" cy="273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1031" name="Line 20"/>
          <p:cNvSpPr>
            <a:spLocks noChangeShapeType="1"/>
          </p:cNvSpPr>
          <p:nvPr userDrawn="1"/>
        </p:nvSpPr>
        <p:spPr bwMode="auto">
          <a:xfrm>
            <a:off x="0" y="6781800"/>
            <a:ext cx="12192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pic>
        <p:nvPicPr>
          <p:cNvPr id="1032" name="Picture 21" descr="TU_Delft_2.png                                                 00095E43Smidswater Server              C1CD65DB:"/>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62001" y="6184900"/>
            <a:ext cx="118321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Line 22"/>
          <p:cNvSpPr>
            <a:spLocks noChangeShapeType="1"/>
          </p:cNvSpPr>
          <p:nvPr userDrawn="1"/>
        </p:nvSpPr>
        <p:spPr bwMode="auto">
          <a:xfrm>
            <a:off x="0" y="6134100"/>
            <a:ext cx="1219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1034" name="Text Box 23"/>
          <p:cNvSpPr txBox="1">
            <a:spLocks noChangeArrowheads="1"/>
          </p:cNvSpPr>
          <p:nvPr userDrawn="1"/>
        </p:nvSpPr>
        <p:spPr bwMode="auto">
          <a:xfrm>
            <a:off x="4165600" y="6248401"/>
            <a:ext cx="58928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algn="r" eaLnBrk="1" fontAlgn="base" hangingPunct="1">
              <a:spcBef>
                <a:spcPct val="50000"/>
              </a:spcBef>
              <a:spcAft>
                <a:spcPct val="0"/>
              </a:spcAft>
              <a:defRPr/>
            </a:pPr>
            <a:r>
              <a:rPr lang="nl-NL" sz="1300">
                <a:solidFill>
                  <a:srgbClr val="108BD9"/>
                </a:solidFill>
                <a:latin typeface="ArialMS" charset="0"/>
              </a:rPr>
              <a:t>Regret in Traveler Decision Making</a:t>
            </a:r>
            <a:endParaRPr lang="nl-NL" sz="1400">
              <a:solidFill>
                <a:srgbClr val="108BD9"/>
              </a:solidFill>
              <a:latin typeface="ArialMS" charset="0"/>
            </a:endParaRPr>
          </a:p>
        </p:txBody>
      </p:sp>
      <p:sp>
        <p:nvSpPr>
          <p:cNvPr id="1035" name="Rectangle 28"/>
          <p:cNvSpPr>
            <a:spLocks noChangeArrowheads="1"/>
          </p:cNvSpPr>
          <p:nvPr userDrawn="1"/>
        </p:nvSpPr>
        <p:spPr bwMode="auto">
          <a:xfrm>
            <a:off x="0" y="0"/>
            <a:ext cx="626533" cy="20574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Tree>
    <p:extLst>
      <p:ext uri="{BB962C8B-B14F-4D97-AF65-F5344CB8AC3E}">
        <p14:creationId xmlns:p14="http://schemas.microsoft.com/office/powerpoint/2010/main" val="1546922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marL="857250" indent="-857250" algn="l" rtl="0" eaLnBrk="0" fontAlgn="base" hangingPunct="0">
        <a:spcBef>
          <a:spcPct val="0"/>
        </a:spcBef>
        <a:spcAft>
          <a:spcPct val="0"/>
        </a:spcAft>
        <a:defRPr sz="3300">
          <a:solidFill>
            <a:schemeClr val="tx1"/>
          </a:solidFill>
          <a:latin typeface="+mj-lt"/>
          <a:ea typeface="+mj-ea"/>
          <a:cs typeface="+mj-cs"/>
        </a:defRPr>
      </a:lvl1pPr>
      <a:lvl2pPr marL="857250" indent="-857250" algn="l" rtl="0" eaLnBrk="0" fontAlgn="base" hangingPunct="0">
        <a:spcBef>
          <a:spcPct val="0"/>
        </a:spcBef>
        <a:spcAft>
          <a:spcPct val="0"/>
        </a:spcAft>
        <a:defRPr sz="3300">
          <a:solidFill>
            <a:schemeClr val="tx1"/>
          </a:solidFill>
          <a:latin typeface="Bookman Old Style" pitchFamily="18" charset="0"/>
        </a:defRPr>
      </a:lvl2pPr>
      <a:lvl3pPr marL="857250" indent="-857250" algn="l" rtl="0" eaLnBrk="0" fontAlgn="base" hangingPunct="0">
        <a:spcBef>
          <a:spcPct val="0"/>
        </a:spcBef>
        <a:spcAft>
          <a:spcPct val="0"/>
        </a:spcAft>
        <a:defRPr sz="3300">
          <a:solidFill>
            <a:schemeClr val="tx1"/>
          </a:solidFill>
          <a:latin typeface="Bookman Old Style" pitchFamily="18" charset="0"/>
        </a:defRPr>
      </a:lvl3pPr>
      <a:lvl4pPr marL="857250" indent="-857250" algn="l" rtl="0" eaLnBrk="0" fontAlgn="base" hangingPunct="0">
        <a:spcBef>
          <a:spcPct val="0"/>
        </a:spcBef>
        <a:spcAft>
          <a:spcPct val="0"/>
        </a:spcAft>
        <a:defRPr sz="3300">
          <a:solidFill>
            <a:schemeClr val="tx1"/>
          </a:solidFill>
          <a:latin typeface="Bookman Old Style" pitchFamily="18" charset="0"/>
        </a:defRPr>
      </a:lvl4pPr>
      <a:lvl5pPr marL="857250" indent="-857250" algn="l" rtl="0" eaLnBrk="0" fontAlgn="base" hangingPunct="0">
        <a:spcBef>
          <a:spcPct val="0"/>
        </a:spcBef>
        <a:spcAft>
          <a:spcPct val="0"/>
        </a:spcAft>
        <a:defRPr sz="3300">
          <a:solidFill>
            <a:schemeClr val="tx1"/>
          </a:solidFill>
          <a:latin typeface="Bookman Old Style" pitchFamily="18" charset="0"/>
        </a:defRPr>
      </a:lvl5pPr>
      <a:lvl6pPr marL="1314450" indent="-857250" algn="l" rtl="0" fontAlgn="base">
        <a:spcBef>
          <a:spcPct val="0"/>
        </a:spcBef>
        <a:spcAft>
          <a:spcPct val="0"/>
        </a:spcAft>
        <a:defRPr sz="3300">
          <a:solidFill>
            <a:schemeClr val="tx1"/>
          </a:solidFill>
          <a:latin typeface="Bookman Old Style" pitchFamily="18" charset="0"/>
        </a:defRPr>
      </a:lvl6pPr>
      <a:lvl7pPr marL="1771650" indent="-857250" algn="l" rtl="0" fontAlgn="base">
        <a:spcBef>
          <a:spcPct val="0"/>
        </a:spcBef>
        <a:spcAft>
          <a:spcPct val="0"/>
        </a:spcAft>
        <a:defRPr sz="3300">
          <a:solidFill>
            <a:schemeClr val="tx1"/>
          </a:solidFill>
          <a:latin typeface="Bookman Old Style" pitchFamily="18" charset="0"/>
        </a:defRPr>
      </a:lvl7pPr>
      <a:lvl8pPr marL="2228850" indent="-857250" algn="l" rtl="0" fontAlgn="base">
        <a:spcBef>
          <a:spcPct val="0"/>
        </a:spcBef>
        <a:spcAft>
          <a:spcPct val="0"/>
        </a:spcAft>
        <a:defRPr sz="3300">
          <a:solidFill>
            <a:schemeClr val="tx1"/>
          </a:solidFill>
          <a:latin typeface="Bookman Old Style" pitchFamily="18" charset="0"/>
        </a:defRPr>
      </a:lvl8pPr>
      <a:lvl9pPr marL="2686050" indent="-857250" algn="l" rtl="0" fontAlgn="base">
        <a:spcBef>
          <a:spcPct val="0"/>
        </a:spcBef>
        <a:spcAft>
          <a:spcPct val="0"/>
        </a:spcAft>
        <a:defRPr sz="3300">
          <a:solidFill>
            <a:schemeClr val="tx1"/>
          </a:solidFill>
          <a:latin typeface="Bookman Old Style" pitchFamily="18" charset="0"/>
        </a:defRPr>
      </a:lvl9pPr>
    </p:titleStyle>
    <p:bodyStyle>
      <a:lvl1pPr marL="195263" indent="-195263" algn="l" rtl="0" eaLnBrk="0" fontAlgn="base" hangingPunct="0">
        <a:lnSpc>
          <a:spcPts val="2500"/>
        </a:lnSpc>
        <a:spcBef>
          <a:spcPct val="0"/>
        </a:spcBef>
        <a:spcAft>
          <a:spcPct val="0"/>
        </a:spcAft>
        <a:buClr>
          <a:schemeClr val="bg2"/>
        </a:buClr>
        <a:buChar char="•"/>
        <a:defRPr sz="2000">
          <a:solidFill>
            <a:schemeClr val="tx1"/>
          </a:solidFill>
          <a:latin typeface="+mn-lt"/>
          <a:ea typeface="+mn-ea"/>
          <a:cs typeface="+mn-cs"/>
        </a:defRPr>
      </a:lvl1pPr>
      <a:lvl2pPr marL="576263" indent="-190500" algn="l" rtl="0" eaLnBrk="0" fontAlgn="base" hangingPunct="0">
        <a:lnSpc>
          <a:spcPts val="2500"/>
        </a:lnSpc>
        <a:spcBef>
          <a:spcPct val="0"/>
        </a:spcBef>
        <a:spcAft>
          <a:spcPct val="0"/>
        </a:spcAft>
        <a:buClr>
          <a:schemeClr val="bg2"/>
        </a:buClr>
        <a:buFont typeface="Times" pitchFamily="18" charset="0"/>
        <a:buChar char="•"/>
        <a:defRPr>
          <a:solidFill>
            <a:schemeClr val="tx1"/>
          </a:solidFill>
          <a:latin typeface="+mn-lt"/>
        </a:defRPr>
      </a:lvl2pPr>
      <a:lvl3pPr marL="957263" indent="-190500" algn="l" rtl="0" eaLnBrk="0" fontAlgn="base" hangingPunct="0">
        <a:lnSpc>
          <a:spcPts val="2500"/>
        </a:lnSpc>
        <a:spcBef>
          <a:spcPct val="0"/>
        </a:spcBef>
        <a:spcAft>
          <a:spcPct val="0"/>
        </a:spcAft>
        <a:buClr>
          <a:schemeClr val="bg2"/>
        </a:buClr>
        <a:buFont typeface="Times" pitchFamily="18" charset="0"/>
        <a:buChar char="•"/>
        <a:defRPr sz="1600">
          <a:solidFill>
            <a:schemeClr val="tx1"/>
          </a:solidFill>
          <a:latin typeface="+mn-lt"/>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defRPr>
      </a:lvl4pPr>
      <a:lvl5pPr marL="1719263" indent="-190500" algn="l" rtl="0" eaLnBrk="0" fontAlgn="base" hangingPunct="0">
        <a:lnSpc>
          <a:spcPts val="2500"/>
        </a:lnSpc>
        <a:spcBef>
          <a:spcPct val="0"/>
        </a:spcBef>
        <a:spcAft>
          <a:spcPct val="0"/>
        </a:spcAft>
        <a:buClr>
          <a:schemeClr val="bg2"/>
        </a:buClr>
        <a:buChar char="•"/>
        <a:defRPr sz="1200">
          <a:solidFill>
            <a:schemeClr val="tx1"/>
          </a:solidFill>
          <a:latin typeface="+mn-lt"/>
        </a:defRPr>
      </a:lvl5pPr>
      <a:lvl6pPr marL="2176463" indent="-190500" algn="l" rtl="0" fontAlgn="base">
        <a:lnSpc>
          <a:spcPts val="2500"/>
        </a:lnSpc>
        <a:spcBef>
          <a:spcPct val="0"/>
        </a:spcBef>
        <a:spcAft>
          <a:spcPct val="0"/>
        </a:spcAft>
        <a:buClr>
          <a:schemeClr val="bg2"/>
        </a:buClr>
        <a:buChar char="•"/>
        <a:defRPr sz="1200">
          <a:solidFill>
            <a:schemeClr val="tx1"/>
          </a:solidFill>
          <a:latin typeface="+mn-lt"/>
        </a:defRPr>
      </a:lvl6pPr>
      <a:lvl7pPr marL="2633663" indent="-190500" algn="l" rtl="0" fontAlgn="base">
        <a:lnSpc>
          <a:spcPts val="2500"/>
        </a:lnSpc>
        <a:spcBef>
          <a:spcPct val="0"/>
        </a:spcBef>
        <a:spcAft>
          <a:spcPct val="0"/>
        </a:spcAft>
        <a:buClr>
          <a:schemeClr val="bg2"/>
        </a:buClr>
        <a:buChar char="•"/>
        <a:defRPr sz="1200">
          <a:solidFill>
            <a:schemeClr val="tx1"/>
          </a:solidFill>
          <a:latin typeface="+mn-lt"/>
        </a:defRPr>
      </a:lvl7pPr>
      <a:lvl8pPr marL="3090863" indent="-190500" algn="l" rtl="0" fontAlgn="base">
        <a:lnSpc>
          <a:spcPts val="2500"/>
        </a:lnSpc>
        <a:spcBef>
          <a:spcPct val="0"/>
        </a:spcBef>
        <a:spcAft>
          <a:spcPct val="0"/>
        </a:spcAft>
        <a:buClr>
          <a:schemeClr val="bg2"/>
        </a:buClr>
        <a:buChar char="•"/>
        <a:defRPr sz="1200">
          <a:solidFill>
            <a:schemeClr val="tx1"/>
          </a:solidFill>
          <a:latin typeface="+mn-lt"/>
        </a:defRPr>
      </a:lvl8pPr>
      <a:lvl9pPr marL="3548063" indent="-190500" algn="l" rtl="0" fontAlgn="base">
        <a:lnSpc>
          <a:spcPts val="2500"/>
        </a:lnSpc>
        <a:spcBef>
          <a:spcPct val="0"/>
        </a:spcBef>
        <a:spcAft>
          <a:spcPct val="0"/>
        </a:spcAft>
        <a:buClr>
          <a:schemeClr val="bg2"/>
        </a:buClr>
        <a:buChar char="•"/>
        <a:defRPr sz="12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1859974626"/>
      </p:ext>
    </p:extLst>
  </p:cSld>
  <p:clrMap bg1="lt1" tx1="dk1" bg2="lt2" tx2="dk2" accent1="accent1" accent2="accent2" accent3="accent3" accent4="accent4" accent5="accent5" accent6="accent6" hlink="hlink" folHlink="folHlink"/>
  <p:sldLayoutIdLst>
    <p:sldLayoutId id="2147483675" r:id="rId1"/>
    <p:sldLayoutId id="2147483676"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436733818"/>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EB3FDF-0EB6-2C4A-823E-A4C9ED0270A6}" type="datetimeFigureOut">
              <a:rPr lang="en-NL" smtClean="0"/>
              <a:t>30/01/2026</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F21812-76DB-6D45-B75A-4BF397B04765}" type="slidenum">
              <a:rPr lang="en-NL" smtClean="0"/>
              <a:t>‹#›</a:t>
            </a:fld>
            <a:endParaRPr lang="en-NL"/>
          </a:p>
        </p:txBody>
      </p:sp>
    </p:spTree>
    <p:extLst>
      <p:ext uri="{BB962C8B-B14F-4D97-AF65-F5344CB8AC3E}">
        <p14:creationId xmlns:p14="http://schemas.microsoft.com/office/powerpoint/2010/main" val="68430049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8.emf"/><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8.emf"/><Relationship Id="rId4" Type="http://schemas.openxmlformats.org/officeDocument/2006/relationships/image" Target="../media/image10.wmf"/></Relationships>
</file>

<file path=ppt/slides/_rels/slide15.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7.emf"/><Relationship Id="rId7" Type="http://schemas.openxmlformats.org/officeDocument/2006/relationships/image" Target="../media/image820.png"/><Relationship Id="rId12" Type="http://schemas.openxmlformats.org/officeDocument/2006/relationships/image" Target="../media/image86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810.png"/><Relationship Id="rId11" Type="http://schemas.openxmlformats.org/officeDocument/2006/relationships/image" Target="../media/image850.png"/><Relationship Id="rId10" Type="http://schemas.openxmlformats.org/officeDocument/2006/relationships/image" Target="../media/image5.jpeg"/><Relationship Id="rId4" Type="http://schemas.openxmlformats.org/officeDocument/2006/relationships/image" Target="../media/image8.emf"/><Relationship Id="rId9" Type="http://schemas.openxmlformats.org/officeDocument/2006/relationships/image" Target="../media/image8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1.png"/><Relationship Id="rId7"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0.wmf"/><Relationship Id="rId5" Type="http://schemas.openxmlformats.org/officeDocument/2006/relationships/oleObject" Target="../embeddings/oleObject2.bin"/><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8.emf"/><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6.png"/><Relationship Id="rId7"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7.emf"/><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98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6.jpe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9.xml"/><Relationship Id="rId4" Type="http://schemas.openxmlformats.org/officeDocument/2006/relationships/image" Target="../media/image5.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9.xml"/><Relationship Id="rId4" Type="http://schemas.openxmlformats.org/officeDocument/2006/relationships/image" Target="../media/image5.jpeg"/></Relationships>
</file>

<file path=ppt/slides/_rels/slide58.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00.png"/><Relationship Id="rId7" Type="http://schemas.openxmlformats.org/officeDocument/2006/relationships/image" Target="../media/image250.png"/><Relationship Id="rId2" Type="http://schemas.openxmlformats.org/officeDocument/2006/relationships/notesSlide" Target="../notesSlides/notesSlide54.xml"/><Relationship Id="rId1" Type="http://schemas.openxmlformats.org/officeDocument/2006/relationships/slideLayout" Target="../slideLayouts/slideLayout19.xml"/><Relationship Id="rId10" Type="http://schemas.openxmlformats.org/officeDocument/2006/relationships/image" Target="../media/image330.png"/><Relationship Id="rId4" Type="http://schemas.openxmlformats.org/officeDocument/2006/relationships/image" Target="../media/image59.png"/><Relationship Id="rId9" Type="http://schemas.openxmlformats.org/officeDocument/2006/relationships/image" Target="../media/image5.jpeg"/></Relationships>
</file>

<file path=ppt/slides/_rels/slide59.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19.xml"/><Relationship Id="rId5" Type="http://schemas.openxmlformats.org/officeDocument/2006/relationships/image" Target="../media/image67.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emf"/><Relationship Id="rId7"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19.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64.png"/><Relationship Id="rId4" Type="http://schemas.openxmlformats.org/officeDocument/2006/relationships/image" Target="../media/image69.png"/><Relationship Id="rId9"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19.xml"/><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19.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19.xml"/><Relationship Id="rId5" Type="http://schemas.openxmlformats.org/officeDocument/2006/relationships/image" Target="../media/image470.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5.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9.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www.pixelsurvey.io/"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hyperlink" Target="mailto:s.vancranenburgh@tudelft.nl" TargetMode="External"/><Relationship Id="rId2" Type="http://schemas.openxmlformats.org/officeDocument/2006/relationships/notesSlide" Target="../notesSlides/notesSlide73.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82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832.png"/></Relationships>
</file>

<file path=ppt/slides/_rels/slide9.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063552" y="764704"/>
            <a:ext cx="8136904" cy="5112568"/>
          </a:xfrm>
          <a:noFill/>
        </p:spPr>
        <p:txBody>
          <a:bodyPr/>
          <a:lstStyle/>
          <a:p>
            <a:pPr algn="ctr"/>
            <a:r>
              <a:rPr lang="en-GB" sz="3200" b="1" dirty="0">
                <a:solidFill>
                  <a:schemeClr val="bg2"/>
                </a:solidFill>
                <a:latin typeface="Calibri" panose="020F0502020204030204" pitchFamily="34" charset="0"/>
              </a:rPr>
              <a:t>Discrete Choice Analysis: micro-econometrics and machine learning approaches</a:t>
            </a:r>
            <a:br>
              <a:rPr lang="en-GB" sz="4000" b="1" dirty="0">
                <a:solidFill>
                  <a:schemeClr val="bg2"/>
                </a:solidFill>
                <a:latin typeface="Calibri" panose="020F0502020204030204" pitchFamily="34" charset="0"/>
              </a:rPr>
            </a:br>
            <a:br>
              <a:rPr lang="en-GB" sz="4000" b="1" dirty="0">
                <a:solidFill>
                  <a:schemeClr val="bg2"/>
                </a:solidFill>
                <a:latin typeface="Calibri" panose="020F0502020204030204" pitchFamily="34" charset="0"/>
              </a:rPr>
            </a:br>
            <a:br>
              <a:rPr lang="en-GB" sz="4000" b="1" dirty="0">
                <a:solidFill>
                  <a:schemeClr val="bg2"/>
                </a:solidFill>
                <a:latin typeface="Calibri" panose="020F0502020204030204" pitchFamily="34" charset="0"/>
              </a:rPr>
            </a:br>
            <a:r>
              <a:rPr lang="en-GB" sz="3200" i="1" dirty="0">
                <a:latin typeface="Calibri" panose="020F0502020204030204" pitchFamily="34" charset="0"/>
              </a:rPr>
              <a:t>Machine learning approaches for discrete choice analysis</a:t>
            </a:r>
            <a:br>
              <a:rPr lang="en-GB" sz="3200" b="1" dirty="0">
                <a:solidFill>
                  <a:schemeClr val="bg2"/>
                </a:solidFill>
                <a:latin typeface="Calibri" panose="020F0502020204030204" pitchFamily="34" charset="0"/>
              </a:rPr>
            </a:br>
            <a:br>
              <a:rPr lang="en-GB" sz="3200" b="1" i="1" dirty="0">
                <a:latin typeface="Calibri" panose="020F0502020204030204" pitchFamily="34" charset="0"/>
              </a:rPr>
            </a:br>
            <a:br>
              <a:rPr lang="en-GB" sz="3200" b="1" dirty="0">
                <a:latin typeface="Calibri" panose="020F0502020204030204" pitchFamily="34" charset="0"/>
              </a:rPr>
            </a:br>
            <a:r>
              <a:rPr lang="en-GB" sz="2200" b="1" dirty="0">
                <a:latin typeface="Calibri" panose="020F0502020204030204" pitchFamily="34" charset="0"/>
              </a:rPr>
              <a:t>Sander van Cranenburgh</a:t>
            </a:r>
            <a:br>
              <a:rPr lang="en-GB" sz="2200" b="1" dirty="0">
                <a:latin typeface="Calibri" panose="020F0502020204030204" pitchFamily="34" charset="0"/>
              </a:rPr>
            </a:br>
            <a:br>
              <a:rPr lang="en-GB" sz="2200" b="1" dirty="0">
                <a:latin typeface="Calibri" panose="020F0502020204030204" pitchFamily="34" charset="0"/>
              </a:rPr>
            </a:br>
            <a:r>
              <a:rPr lang="en-GB" sz="1600" i="1" dirty="0">
                <a:latin typeface="Calibri" panose="020F0502020204030204" pitchFamily="34" charset="0"/>
              </a:rPr>
              <a:t>Associate Professor in choice </a:t>
            </a:r>
            <a:r>
              <a:rPr lang="en-GB" sz="1600" i="1">
                <a:latin typeface="Calibri" panose="020F0502020204030204" pitchFamily="34" charset="0"/>
              </a:rPr>
              <a:t>behaviour modelling</a:t>
            </a:r>
            <a:br>
              <a:rPr lang="en-GB" sz="1600" i="1" dirty="0">
                <a:latin typeface="Calibri" panose="020F0502020204030204" pitchFamily="34" charset="0"/>
              </a:rPr>
            </a:br>
            <a:br>
              <a:rPr lang="en-GB" sz="1600" i="1" dirty="0">
                <a:latin typeface="Calibri" panose="020F0502020204030204" pitchFamily="34" charset="0"/>
              </a:rPr>
            </a:br>
            <a:r>
              <a:rPr lang="en-GB" sz="1600" i="1" dirty="0" err="1">
                <a:latin typeface="Calibri" panose="020F0502020204030204" pitchFamily="34" charset="0"/>
              </a:rPr>
              <a:t>CityAI</a:t>
            </a:r>
            <a:r>
              <a:rPr lang="en-GB" sz="1600" i="1" dirty="0">
                <a:latin typeface="Calibri" panose="020F0502020204030204" pitchFamily="34" charset="0"/>
              </a:rPr>
              <a:t> lab</a:t>
            </a:r>
            <a:br>
              <a:rPr lang="en-GB" sz="1600" i="1" dirty="0">
                <a:latin typeface="Calibri" panose="020F0502020204030204" pitchFamily="34" charset="0"/>
              </a:rPr>
            </a:br>
            <a:r>
              <a:rPr lang="en-GB" sz="1600" i="1" dirty="0">
                <a:latin typeface="Calibri" panose="020F0502020204030204" pitchFamily="34" charset="0"/>
              </a:rPr>
              <a:t>Section of Transport and Logistics</a:t>
            </a:r>
            <a:br>
              <a:rPr lang="en-GB" sz="1600" i="1" dirty="0">
                <a:latin typeface="Calibri" panose="020F0502020204030204" pitchFamily="34" charset="0"/>
              </a:rPr>
            </a:br>
            <a:r>
              <a:rPr lang="en-GB" sz="1600" i="1" dirty="0">
                <a:latin typeface="Calibri" panose="020F0502020204030204" pitchFamily="34" charset="0"/>
              </a:rPr>
              <a:t>Faculty of Technology, Policy and Management</a:t>
            </a:r>
            <a:br>
              <a:rPr lang="en-GB" sz="1600" i="1" dirty="0">
                <a:latin typeface="Calibri" panose="020F0502020204030204" pitchFamily="34" charset="0"/>
              </a:rPr>
            </a:br>
            <a:r>
              <a:rPr lang="en-GB" sz="1600" i="1" dirty="0">
                <a:latin typeface="Calibri" panose="020F0502020204030204" pitchFamily="34" charset="0"/>
              </a:rPr>
              <a:t>Delft University of Technology</a:t>
            </a:r>
            <a:endParaRPr lang="en-GB" sz="1800" i="1" dirty="0">
              <a:latin typeface="Calibri" panose="020F0502020204030204" pitchFamily="34" charset="0"/>
            </a:endParaRPr>
          </a:p>
        </p:txBody>
      </p:sp>
    </p:spTree>
    <p:extLst>
      <p:ext uri="{BB962C8B-B14F-4D97-AF65-F5344CB8AC3E}">
        <p14:creationId xmlns:p14="http://schemas.microsoft.com/office/powerpoint/2010/main" val="165789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92" y="0"/>
            <a:ext cx="10791646" cy="6850061"/>
          </a:xfrm>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FA9E2D0E-5D49-52D2-F888-68D9B1B89589}"/>
              </a:ext>
            </a:extLst>
          </p:cNvPr>
          <p:cNvSpPr txBox="1"/>
          <p:nvPr/>
        </p:nvSpPr>
        <p:spPr>
          <a:xfrm>
            <a:off x="1554822" y="4695291"/>
            <a:ext cx="9082355" cy="68836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Sifringer</a:t>
            </a: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B., </a:t>
            </a:r>
            <a:r>
              <a:rPr kumimoji="0" lang="en-GB" sz="1800" b="0"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Lurkin</a:t>
            </a: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V., &amp; </a:t>
            </a:r>
            <a:r>
              <a:rPr kumimoji="0" lang="en-GB" sz="1800" b="0"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Alahi</a:t>
            </a: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 (2020). Enhancing discrete choice models with representation learning. </a:t>
            </a:r>
            <a:r>
              <a:rPr kumimoji="0" lang="en-GB"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Transportation Research Part B: Methodological</a:t>
            </a: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t>
            </a:r>
            <a:r>
              <a:rPr kumimoji="0" lang="en-GB"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140</a:t>
            </a: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236-261.</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616904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age result for understand icon">
            <a:extLst>
              <a:ext uri="{FF2B5EF4-FFF2-40B4-BE49-F238E27FC236}">
                <a16:creationId xmlns:a16="http://schemas.microsoft.com/office/drawing/2014/main" id="{83C6A4E9-F0E1-C661-D603-30BB06A451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 y="2152118"/>
            <a:ext cx="826506" cy="8265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p:cNvSpPr txBox="1"/>
          <p:nvPr/>
        </p:nvSpPr>
        <p:spPr>
          <a:xfrm>
            <a:off x="720000" y="1260000"/>
            <a:ext cx="5376000"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Idea “</a:t>
            </a:r>
            <a:r>
              <a:rPr kumimoji="0" lang="en-GB" sz="1800" b="1" i="1" u="none" strike="noStrike" kern="1200" cap="none" spc="0" normalizeH="0" baseline="0" noProof="0" dirty="0">
                <a:ln>
                  <a:noFill/>
                </a:ln>
                <a:solidFill>
                  <a:prstClr val="black"/>
                </a:solidFill>
                <a:effectLst/>
                <a:uLnTx/>
                <a:uFillTx/>
                <a:latin typeface="Calibri"/>
                <a:ea typeface="+mn-ea"/>
                <a:cs typeface="+mn-cs"/>
              </a:rPr>
              <a:t>Learning-MNL”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Not all variables (features) are equally of interest to understand and explain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Let’s create a model with 2 parts:</a:t>
            </a:r>
          </a:p>
          <a:p>
            <a:pPr marL="800100" marR="0" lvl="1" indent="-342900" algn="l" defTabSz="771525" rtl="0" eaLnBrk="1" fontAlgn="auto" latinLnBrk="0" hangingPunct="1">
              <a:lnSpc>
                <a:spcPct val="100000"/>
              </a:lnSpc>
              <a:spcBef>
                <a:spcPts val="0"/>
              </a:spcBef>
              <a:spcAft>
                <a:spcPts val="0"/>
              </a:spcAft>
              <a:buClrTx/>
              <a:buSzTx/>
              <a:buFont typeface="+mj-lt"/>
              <a:buAutoNum type="arabicPeriod"/>
              <a:tabLst>
                <a:tab pos="4043363" algn="l"/>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a ‘</a:t>
            </a:r>
            <a:r>
              <a:rPr kumimoji="0" lang="en-GB" sz="1800" b="1" i="0" u="none" strike="noStrike" kern="1200" cap="none" spc="0" normalizeH="0" baseline="0" noProof="0" dirty="0">
                <a:ln>
                  <a:noFill/>
                </a:ln>
                <a:solidFill>
                  <a:srgbClr val="24B5B3"/>
                </a:solidFill>
                <a:effectLst/>
                <a:uLnTx/>
                <a:uFillTx/>
                <a:latin typeface="Calibri"/>
                <a:ea typeface="+mn-ea"/>
                <a:cs typeface="+mn-cs"/>
              </a:rPr>
              <a:t>restrictive</a:t>
            </a:r>
            <a:r>
              <a:rPr kumimoji="0" lang="en-GB" sz="1800" b="0" i="0" u="none" strike="noStrike" kern="1200" cap="none" spc="0" normalizeH="0" baseline="0" noProof="0" dirty="0">
                <a:ln>
                  <a:noFill/>
                </a:ln>
                <a:solidFill>
                  <a:srgbClr val="24B5B3"/>
                </a:solidFill>
                <a:effectLst/>
                <a:uLnTx/>
                <a:uFillTx/>
                <a:latin typeface="Calibri"/>
                <a:ea typeface="+mn-ea"/>
                <a:cs typeface="+mn-cs"/>
              </a:rPr>
              <a:t>’ but </a:t>
            </a:r>
            <a:r>
              <a:rPr kumimoji="0" lang="en-GB" sz="1800" b="1" i="0" u="none" strike="noStrike" kern="1200" cap="none" spc="0" normalizeH="0" baseline="0" noProof="0" dirty="0">
                <a:ln>
                  <a:noFill/>
                </a:ln>
                <a:solidFill>
                  <a:srgbClr val="24B5B3"/>
                </a:solidFill>
                <a:effectLst/>
                <a:uLnTx/>
                <a:uFillTx/>
                <a:latin typeface="Calibri"/>
                <a:ea typeface="+mn-ea"/>
                <a:cs typeface="+mn-cs"/>
              </a:rPr>
              <a:t>transparent part:</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RUM-MNL</a:t>
            </a:r>
            <a:endParaRPr kumimoji="0" lang="en-GB" sz="1800" b="1" i="0" u="none" strike="noStrike" kern="1200" cap="none" spc="0" normalizeH="0" baseline="0" noProof="0" dirty="0">
              <a:ln>
                <a:noFill/>
              </a:ln>
              <a:solidFill>
                <a:srgbClr val="24B5B3"/>
              </a:solidFill>
              <a:effectLst/>
              <a:uLnTx/>
              <a:uFillTx/>
              <a:latin typeface="Calibri"/>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tab pos="4043363" algn="l"/>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a</a:t>
            </a:r>
            <a:r>
              <a:rPr kumimoji="0" lang="en-GB" sz="1800" b="1" i="0" u="none" strike="noStrike" kern="1200" cap="none" spc="0" normalizeH="0" baseline="0" noProof="0" dirty="0">
                <a:ln>
                  <a:noFill/>
                </a:ln>
                <a:solidFill>
                  <a:srgbClr val="24B5B3"/>
                </a:solidFill>
                <a:effectLst/>
                <a:uLnTx/>
                <a:uFillTx/>
                <a:latin typeface="Calibri"/>
                <a:ea typeface="+mn-ea"/>
                <a:cs typeface="+mn-cs"/>
              </a:rPr>
              <a:t> fully flexible </a:t>
            </a:r>
            <a:r>
              <a:rPr kumimoji="0" lang="en-GB" sz="1800" b="0" i="0" u="none" strike="noStrike" kern="1200" cap="none" spc="0" normalizeH="0" baseline="0" noProof="0" dirty="0">
                <a:ln>
                  <a:noFill/>
                </a:ln>
                <a:solidFill>
                  <a:srgbClr val="24B5B3"/>
                </a:solidFill>
                <a:effectLst/>
                <a:uLnTx/>
                <a:uFillTx/>
                <a:latin typeface="Calibri"/>
                <a:ea typeface="+mn-ea"/>
                <a:cs typeface="+mn-cs"/>
              </a:rPr>
              <a:t>but opaque part: </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MLP</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tab pos="4043363" algn="l"/>
              </a:tabLst>
              <a:defRPr/>
            </a:pPr>
            <a:endPar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tab pos="4043363" algn="l"/>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Variables of …</a:t>
            </a:r>
            <a:endParaRPr kumimoji="0" lang="en-GB" sz="1800" b="0" i="0" u="none" strike="noStrike" kern="1200" cap="none" spc="0" normalizeH="0" baseline="0" noProof="0" dirty="0">
              <a:ln>
                <a:noFill/>
              </a:ln>
              <a:solidFill>
                <a:srgbClr val="24B5B3"/>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behaviour interest go into the </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RUM-MNL</a:t>
            </a:r>
            <a:endParaRPr kumimoji="0" lang="en-GB" sz="1800" b="1" i="0" u="none" strike="noStrike" kern="1200" cap="none" spc="0" normalizeH="0" baseline="0" noProof="0" dirty="0">
              <a:ln>
                <a:noFill/>
              </a:ln>
              <a:solidFill>
                <a:srgbClr val="24B5B3"/>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not of behavioural interest go into the </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MLP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6"/>
          <p:cNvGrpSpPr/>
          <p:nvPr/>
        </p:nvGrpSpPr>
        <p:grpSpPr>
          <a:xfrm>
            <a:off x="5340783" y="1805077"/>
            <a:ext cx="6493364" cy="4916398"/>
            <a:chOff x="5431318" y="1964017"/>
            <a:chExt cx="6493364" cy="4916398"/>
          </a:xfrm>
        </p:grpSpPr>
        <p:cxnSp>
          <p:nvCxnSpPr>
            <p:cNvPr id="43" name="Straight Arrow Connector 42"/>
            <p:cNvCxnSpPr/>
            <p:nvPr/>
          </p:nvCxnSpPr>
          <p:spPr>
            <a:xfrm flipV="1">
              <a:off x="9159529" y="2768298"/>
              <a:ext cx="1108618" cy="2053359"/>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p:nvPr/>
          </p:nvCxnSpPr>
          <p:spPr>
            <a:xfrm flipV="1">
              <a:off x="9159529" y="3314677"/>
              <a:ext cx="1108618" cy="2105236"/>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54" name="Straight Arrow Connector 53"/>
            <p:cNvCxnSpPr/>
            <p:nvPr/>
          </p:nvCxnSpPr>
          <p:spPr>
            <a:xfrm flipV="1">
              <a:off x="9166672" y="3314677"/>
              <a:ext cx="1101475" cy="1506980"/>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55" name="Straight Arrow Connector 54"/>
            <p:cNvCxnSpPr/>
            <p:nvPr/>
          </p:nvCxnSpPr>
          <p:spPr>
            <a:xfrm flipV="1">
              <a:off x="9166672" y="2768298"/>
              <a:ext cx="1101475" cy="2604919"/>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grpSp>
          <p:nvGrpSpPr>
            <p:cNvPr id="74" name="Group 73"/>
            <p:cNvGrpSpPr/>
            <p:nvPr/>
          </p:nvGrpSpPr>
          <p:grpSpPr>
            <a:xfrm>
              <a:off x="6804945" y="4120085"/>
              <a:ext cx="2354584" cy="2019909"/>
              <a:chOff x="6737254" y="4120085"/>
              <a:chExt cx="2354584" cy="2019909"/>
            </a:xfrm>
          </p:grpSpPr>
          <p:grpSp>
            <p:nvGrpSpPr>
              <p:cNvPr id="42" name="Group 41"/>
              <p:cNvGrpSpPr/>
              <p:nvPr/>
            </p:nvGrpSpPr>
            <p:grpSpPr>
              <a:xfrm>
                <a:off x="6737254" y="4120085"/>
                <a:ext cx="2354584" cy="2019909"/>
                <a:chOff x="7687486" y="4073387"/>
                <a:chExt cx="2354584" cy="2019909"/>
              </a:xfrm>
            </p:grpSpPr>
            <p:pic>
              <p:nvPicPr>
                <p:cNvPr id="33" name="Picture 32"/>
                <p:cNvPicPr>
                  <a:picLocks noChangeAspect="1"/>
                </p:cNvPicPr>
                <p:nvPr/>
              </p:nvPicPr>
              <p:blipFill rotWithShape="1">
                <a:blip r:embed="rId4"/>
                <a:srcRect l="-1998" t="1251" r="42493" b="11355"/>
                <a:stretch/>
              </p:blipFill>
              <p:spPr>
                <a:xfrm>
                  <a:off x="7687486" y="4073387"/>
                  <a:ext cx="1713739" cy="2019909"/>
                </a:xfrm>
                <a:prstGeom prst="rect">
                  <a:avLst/>
                </a:prstGeom>
              </p:spPr>
            </p:pic>
            <p:pic>
              <p:nvPicPr>
                <p:cNvPr id="35" name="Picture 34"/>
                <p:cNvPicPr>
                  <a:picLocks noChangeAspect="1"/>
                </p:cNvPicPr>
                <p:nvPr/>
              </p:nvPicPr>
              <p:blipFill rotWithShape="1">
                <a:blip r:embed="rId4"/>
                <a:srcRect l="43004" t="21329" r="42493" b="35054"/>
                <a:stretch/>
              </p:blipFill>
              <p:spPr>
                <a:xfrm>
                  <a:off x="9624392" y="4541056"/>
                  <a:ext cx="417678" cy="1008113"/>
                </a:xfrm>
                <a:prstGeom prst="rect">
                  <a:avLst/>
                </a:prstGeom>
              </p:spPr>
            </p:pic>
            <p:cxnSp>
              <p:nvCxnSpPr>
                <p:cNvPr id="36" name="Straight Arrow Connector 35"/>
                <p:cNvCxnSpPr/>
                <p:nvPr/>
              </p:nvCxnSpPr>
              <p:spPr>
                <a:xfrm flipV="1">
                  <a:off x="9408368" y="4797152"/>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p:nvPr/>
              </p:nvCxnSpPr>
              <p:spPr>
                <a:xfrm flipV="1">
                  <a:off x="9401225" y="5373216"/>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p:nvPr/>
              </p:nvCxnSpPr>
              <p:spPr>
                <a:xfrm>
                  <a:off x="9408368" y="4797152"/>
                  <a:ext cx="208881" cy="576064"/>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p:cNvCxnSpPr/>
                <p:nvPr/>
              </p:nvCxnSpPr>
              <p:spPr>
                <a:xfrm flipV="1">
                  <a:off x="9408368" y="4797152"/>
                  <a:ext cx="216024" cy="576063"/>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grpSp>
          <p:sp>
            <p:nvSpPr>
              <p:cNvPr id="65" name="Oval 64"/>
              <p:cNvSpPr/>
              <p:nvPr/>
            </p:nvSpPr>
            <p:spPr>
              <a:xfrm>
                <a:off x="7012949" y="471654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7020161" y="4149080"/>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7017721" y="522920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7020161" y="5721074"/>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3" name="Group 72"/>
            <p:cNvGrpSpPr/>
            <p:nvPr/>
          </p:nvGrpSpPr>
          <p:grpSpPr>
            <a:xfrm>
              <a:off x="9044682" y="1964017"/>
              <a:ext cx="2880000" cy="2041047"/>
              <a:chOff x="8976991" y="1964017"/>
              <a:chExt cx="2880000" cy="2041047"/>
            </a:xfrm>
          </p:grpSpPr>
          <p:pic>
            <p:nvPicPr>
              <p:cNvPr id="29" name="Picture 28"/>
              <p:cNvPicPr>
                <a:picLocks noChangeAspect="1"/>
              </p:cNvPicPr>
              <p:nvPr/>
            </p:nvPicPr>
            <p:blipFill rotWithShape="1">
              <a:blip r:embed="rId5"/>
              <a:srcRect b="11691"/>
              <a:stretch/>
            </p:blipFill>
            <p:spPr>
              <a:xfrm>
                <a:off x="8976991" y="1964017"/>
                <a:ext cx="2880000" cy="2041047"/>
              </a:xfrm>
              <a:prstGeom prst="rect">
                <a:avLst/>
              </a:prstGeom>
            </p:spPr>
          </p:pic>
          <p:sp>
            <p:nvSpPr>
              <p:cNvPr id="69" name="Oval 68"/>
              <p:cNvSpPr/>
              <p:nvPr/>
            </p:nvSpPr>
            <p:spPr>
              <a:xfrm>
                <a:off x="9192344" y="2041592"/>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9192344" y="2572405"/>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9192344" y="3137564"/>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Oval 71"/>
              <p:cNvSpPr/>
              <p:nvPr/>
            </p:nvSpPr>
            <p:spPr>
              <a:xfrm>
                <a:off x="9192344" y="3615220"/>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5" name="Left Brace 74"/>
            <p:cNvSpPr/>
            <p:nvPr/>
          </p:nvSpPr>
          <p:spPr>
            <a:xfrm>
              <a:off x="8899995" y="1964017"/>
              <a:ext cx="144687" cy="2041047"/>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Box 75"/>
            <p:cNvSpPr txBox="1"/>
            <p:nvPr/>
          </p:nvSpPr>
          <p:spPr>
            <a:xfrm>
              <a:off x="7527961" y="2482777"/>
              <a:ext cx="143403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Variables of behavioural interest</a:t>
              </a:r>
            </a:p>
          </p:txBody>
        </p:sp>
        <p:sp>
          <p:nvSpPr>
            <p:cNvPr id="77" name="Left Brace 76"/>
            <p:cNvSpPr/>
            <p:nvPr/>
          </p:nvSpPr>
          <p:spPr>
            <a:xfrm>
              <a:off x="6678424" y="4098947"/>
              <a:ext cx="144687" cy="2041047"/>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TextBox 77"/>
            <p:cNvSpPr txBox="1"/>
            <p:nvPr/>
          </p:nvSpPr>
          <p:spPr>
            <a:xfrm>
              <a:off x="5431318" y="4617707"/>
              <a:ext cx="130910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Variables </a:t>
              </a:r>
              <a:r>
                <a:rPr kumimoji="0" lang="en-GB" sz="1800" b="1" i="0" u="none" strike="noStrike" kern="1200" cap="none" spc="0" normalizeH="0" baseline="0" noProof="0" dirty="0">
                  <a:ln>
                    <a:noFill/>
                  </a:ln>
                  <a:solidFill>
                    <a:srgbClr val="0070C0"/>
                  </a:solidFill>
                  <a:effectLst/>
                  <a:uLnTx/>
                  <a:uFillTx/>
                  <a:latin typeface="Calibri"/>
                  <a:ea typeface="+mn-ea"/>
                  <a:cs typeface="+mn-cs"/>
                </a:rPr>
                <a:t>NOT</a:t>
              </a:r>
              <a:r>
                <a:rPr kumimoji="0" lang="en-GB" sz="1800" b="0" i="0" u="none" strike="noStrike" kern="1200" cap="none" spc="0" normalizeH="0" baseline="0" noProof="0" dirty="0">
                  <a:ln>
                    <a:noFill/>
                  </a:ln>
                  <a:solidFill>
                    <a:srgbClr val="0070C0"/>
                  </a:solidFill>
                  <a:effectLst/>
                  <a:uLnTx/>
                  <a:uFillTx/>
                  <a:latin typeface="Calibri"/>
                  <a:ea typeface="+mn-ea"/>
                  <a:cs typeface="+mn-cs"/>
                </a:rPr>
                <a:t> of behavioural interest</a:t>
              </a:r>
            </a:p>
          </p:txBody>
        </p:sp>
        <p:sp>
          <p:nvSpPr>
            <p:cNvPr id="79" name="Left Brace 78"/>
            <p:cNvSpPr/>
            <p:nvPr/>
          </p:nvSpPr>
          <p:spPr>
            <a:xfrm rot="16200000">
              <a:off x="7999948" y="5259841"/>
              <a:ext cx="121794" cy="2197369"/>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Box 79"/>
            <p:cNvSpPr txBox="1"/>
            <p:nvPr/>
          </p:nvSpPr>
          <p:spPr>
            <a:xfrm>
              <a:off x="6595739" y="6511083"/>
              <a:ext cx="31683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Fully connected MLP</a:t>
              </a:r>
            </a:p>
          </p:txBody>
        </p:sp>
        <p:sp>
          <p:nvSpPr>
            <p:cNvPr id="81" name="Left Brace 80"/>
            <p:cNvSpPr/>
            <p:nvPr/>
          </p:nvSpPr>
          <p:spPr>
            <a:xfrm rot="16200000">
              <a:off x="10304204" y="3043162"/>
              <a:ext cx="121794" cy="2197369"/>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TextBox 81"/>
            <p:cNvSpPr txBox="1"/>
            <p:nvPr/>
          </p:nvSpPr>
          <p:spPr>
            <a:xfrm>
              <a:off x="9883030" y="4310424"/>
              <a:ext cx="20014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RUM-MNL model in “MLP form”</a:t>
              </a:r>
            </a:p>
          </p:txBody>
        </p:sp>
      </p:grpSp>
    </p:spTree>
    <p:extLst>
      <p:ext uri="{BB962C8B-B14F-4D97-AF65-F5344CB8AC3E}">
        <p14:creationId xmlns:p14="http://schemas.microsoft.com/office/powerpoint/2010/main" val="127608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44000" y="5580000"/>
            <a:ext cx="8576121"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Use one hidden node per alternative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 MNL part, ensure the same weights are used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softmax</a:t>
            </a:r>
            <a:r>
              <a:rPr kumimoji="0" lang="en-GB" sz="1800" b="0" i="0" u="none" strike="noStrike" kern="1200" cap="none" spc="0" normalizeH="0" baseline="0" noProof="0" dirty="0">
                <a:ln>
                  <a:noFill/>
                </a:ln>
                <a:solidFill>
                  <a:prstClr val="black"/>
                </a:solidFill>
                <a:effectLst/>
                <a:uLnTx/>
                <a:uFillTx/>
                <a:latin typeface="Calibri"/>
                <a:ea typeface="+mn-ea"/>
                <a:cs typeface="+mn-cs"/>
              </a:rPr>
              <a:t> function at output layer</a:t>
            </a:r>
          </a:p>
        </p:txBody>
      </p:sp>
      <p:pic>
        <p:nvPicPr>
          <p:cNvPr id="8" name="Picture 7"/>
          <p:cNvPicPr>
            <a:picLocks noChangeAspect="1"/>
          </p:cNvPicPr>
          <p:nvPr/>
        </p:nvPicPr>
        <p:blipFill>
          <a:blip r:embed="rId3"/>
          <a:stretch>
            <a:fillRect/>
          </a:stretch>
        </p:blipFill>
        <p:spPr>
          <a:xfrm>
            <a:off x="6456040" y="1507610"/>
            <a:ext cx="3228231" cy="2590723"/>
          </a:xfrm>
          <a:prstGeom prst="rect">
            <a:avLst/>
          </a:prstGeom>
        </p:spPr>
      </p:pic>
      <p:sp>
        <p:nvSpPr>
          <p:cNvPr id="14" name="TextBox 13"/>
          <p:cNvSpPr txBox="1"/>
          <p:nvPr/>
        </p:nvSpPr>
        <p:spPr>
          <a:xfrm>
            <a:off x="1044000" y="1260000"/>
            <a:ext cx="81512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Creating the L-MNL architecture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6"/>
          <p:cNvGrpSpPr/>
          <p:nvPr/>
        </p:nvGrpSpPr>
        <p:grpSpPr>
          <a:xfrm>
            <a:off x="7349370" y="1973805"/>
            <a:ext cx="143924" cy="1342418"/>
            <a:chOff x="7349370" y="1973805"/>
            <a:chExt cx="143924" cy="1342418"/>
          </a:xfrm>
        </p:grpSpPr>
        <p:cxnSp>
          <p:nvCxnSpPr>
            <p:cNvPr id="15" name="Straight Connector 14"/>
            <p:cNvCxnSpPr/>
            <p:nvPr/>
          </p:nvCxnSpPr>
          <p:spPr>
            <a:xfrm flipH="1">
              <a:off x="7392144" y="1973805"/>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flipH="1">
              <a:off x="7421286" y="1988840"/>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flipH="1">
              <a:off x="7392144"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H="1">
              <a:off x="7428148"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flipH="1">
              <a:off x="7385282"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p:nvPr/>
          </p:nvCxnSpPr>
          <p:spPr>
            <a:xfrm flipH="1">
              <a:off x="7421286"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rot="16200000" flipH="1">
              <a:off x="7356888" y="3236697"/>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rot="16200000" flipH="1">
              <a:off x="7378512" y="3212340"/>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35" name="Group 34"/>
          <p:cNvGrpSpPr/>
          <p:nvPr/>
        </p:nvGrpSpPr>
        <p:grpSpPr>
          <a:xfrm>
            <a:off x="1439625" y="1757750"/>
            <a:ext cx="6960631" cy="4157622"/>
            <a:chOff x="1439625" y="1757750"/>
            <a:chExt cx="6960631" cy="4157622"/>
          </a:xfrm>
        </p:grpSpPr>
        <p:cxnSp>
          <p:nvCxnSpPr>
            <p:cNvPr id="24" name="Straight Arrow Connector 23"/>
            <p:cNvCxnSpPr/>
            <p:nvPr/>
          </p:nvCxnSpPr>
          <p:spPr>
            <a:xfrm flipH="1">
              <a:off x="8184232" y="1757750"/>
              <a:ext cx="216024" cy="318133"/>
            </a:xfrm>
            <a:prstGeom prst="straightConnector1">
              <a:avLst/>
            </a:prstGeom>
            <a:ln w="19050">
              <a:solidFill>
                <a:schemeClr val="tx1"/>
              </a:solidFill>
              <a:prstDash val="sysDot"/>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9" name="Rounded Rectangle 28"/>
            <p:cNvSpPr/>
            <p:nvPr/>
          </p:nvSpPr>
          <p:spPr>
            <a:xfrm>
              <a:off x="1439625" y="5567494"/>
              <a:ext cx="3545826" cy="347878"/>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aphicFrame>
        <p:nvGraphicFramePr>
          <p:cNvPr id="9" name="Object 8"/>
          <p:cNvGraphicFramePr>
            <a:graphicFrameLocks noChangeAspect="1"/>
          </p:cNvGraphicFramePr>
          <p:nvPr/>
        </p:nvGraphicFramePr>
        <p:xfrm>
          <a:off x="2003599" y="1924020"/>
          <a:ext cx="1795752" cy="690674"/>
        </p:xfrm>
        <a:graphic>
          <a:graphicData uri="http://schemas.openxmlformats.org/presentationml/2006/ole">
            <mc:AlternateContent xmlns:mc="http://schemas.openxmlformats.org/markup-compatibility/2006">
              <mc:Choice xmlns:v="urn:schemas-microsoft-com:vml" Requires="v">
                <p:oleObj name="Equation" r:id="rId4" imgW="825480" imgH="317160" progId="Equation.DSMT4">
                  <p:embed/>
                </p:oleObj>
              </mc:Choice>
              <mc:Fallback>
                <p:oleObj name="Equation" r:id="rId4" imgW="825480" imgH="317160" progId="Equation.DSMT4">
                  <p:embed/>
                  <p:pic>
                    <p:nvPicPr>
                      <p:cNvPr id="9" name="Object 8"/>
                      <p:cNvPicPr/>
                      <p:nvPr/>
                    </p:nvPicPr>
                    <p:blipFill>
                      <a:blip r:embed="rId5"/>
                      <a:stretch>
                        <a:fillRect/>
                      </a:stretch>
                    </p:blipFill>
                    <p:spPr>
                      <a:xfrm>
                        <a:off x="2003599" y="1924020"/>
                        <a:ext cx="1795752" cy="690674"/>
                      </a:xfrm>
                      <a:prstGeom prst="rect">
                        <a:avLst/>
                      </a:prstGeom>
                    </p:spPr>
                  </p:pic>
                </p:oleObj>
              </mc:Fallback>
            </mc:AlternateContent>
          </a:graphicData>
        </a:graphic>
      </p:graphicFrame>
      <p:grpSp>
        <p:nvGrpSpPr>
          <p:cNvPr id="41" name="Group 40"/>
          <p:cNvGrpSpPr/>
          <p:nvPr/>
        </p:nvGrpSpPr>
        <p:grpSpPr>
          <a:xfrm>
            <a:off x="2003599" y="2435290"/>
            <a:ext cx="4092401" cy="1947654"/>
            <a:chOff x="1831975" y="2759268"/>
            <a:chExt cx="4092401" cy="1947654"/>
          </a:xfrm>
        </p:grpSpPr>
        <p:sp>
          <p:nvSpPr>
            <p:cNvPr id="37" name="TextBox 36"/>
            <p:cNvSpPr txBox="1"/>
            <p:nvPr/>
          </p:nvSpPr>
          <p:spPr>
            <a:xfrm>
              <a:off x="1831975" y="4389273"/>
              <a:ext cx="4092401" cy="317649"/>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FF"/>
                  </a:solidFill>
                  <a:effectLst/>
                  <a:uLnTx/>
                  <a:uFillTx/>
                  <a:latin typeface="Calibri"/>
                  <a:ea typeface="+mn-ea"/>
                  <a:cs typeface="+mn-cs"/>
                </a:rPr>
                <a:t>There are </a:t>
              </a:r>
              <a:r>
                <a:rPr kumimoji="0" lang="en-GB" sz="1800" b="0" i="1" u="none" strike="noStrike" kern="1200" cap="none" spc="0" normalizeH="0" baseline="0" noProof="0" dirty="0">
                  <a:ln>
                    <a:noFill/>
                  </a:ln>
                  <a:solidFill>
                    <a:srgbClr val="0000FF"/>
                  </a:solidFill>
                  <a:effectLst/>
                  <a:uLnTx/>
                  <a:uFillTx/>
                  <a:latin typeface="Calibri"/>
                  <a:ea typeface="+mn-ea"/>
                  <a:cs typeface="+mn-cs"/>
                </a:rPr>
                <a:t>J</a:t>
              </a:r>
              <a:r>
                <a:rPr kumimoji="0" lang="en-GB" sz="1800" b="0" i="0" u="none" strike="noStrike" kern="1200" cap="none" spc="0" normalizeH="0" baseline="0" noProof="0" dirty="0">
                  <a:ln>
                    <a:noFill/>
                  </a:ln>
                  <a:solidFill>
                    <a:srgbClr val="0000FF"/>
                  </a:solidFill>
                  <a:effectLst/>
                  <a:uLnTx/>
                  <a:uFillTx/>
                  <a:latin typeface="Calibri"/>
                  <a:ea typeface="+mn-ea"/>
                  <a:cs typeface="+mn-cs"/>
                </a:rPr>
                <a:t> alternatives </a:t>
              </a:r>
              <a:r>
                <a:rPr kumimoji="0" lang="en-GB" sz="1800" b="0" i="0" u="none" strike="noStrike" kern="1200" cap="none" spc="0" normalizeH="0" baseline="0" noProof="0" dirty="0">
                  <a:ln>
                    <a:noFill/>
                  </a:ln>
                  <a:solidFill>
                    <a:srgbClr val="0000FF"/>
                  </a:solidFill>
                  <a:effectLst/>
                  <a:uLnTx/>
                  <a:uFillTx/>
                  <a:latin typeface="Calibri"/>
                  <a:ea typeface="+mn-ea"/>
                  <a:cs typeface="+mn-cs"/>
                  <a:sym typeface="Wingdings" panose="05000000000000000000" pitchFamily="2" charset="2"/>
                </a:rPr>
                <a:t> </a:t>
              </a:r>
              <a:r>
                <a:rPr kumimoji="0" lang="en-GB" sz="1800" b="0" i="1" u="none" strike="noStrike" kern="1200" cap="none" spc="0" normalizeH="0" baseline="0" noProof="0" dirty="0">
                  <a:ln>
                    <a:noFill/>
                  </a:ln>
                  <a:solidFill>
                    <a:srgbClr val="0000FF"/>
                  </a:solidFill>
                  <a:effectLst/>
                  <a:uLnTx/>
                  <a:uFillTx/>
                  <a:latin typeface="Calibri"/>
                  <a:ea typeface="+mn-ea"/>
                  <a:cs typeface="+mn-cs"/>
                  <a:sym typeface="Wingdings" panose="05000000000000000000" pitchFamily="2" charset="2"/>
                </a:rPr>
                <a:t>J</a:t>
              </a:r>
              <a:r>
                <a:rPr kumimoji="0" lang="en-GB" sz="1800" b="0" i="0" u="none" strike="noStrike" kern="1200" cap="none" spc="0" normalizeH="0" baseline="0" noProof="0" dirty="0">
                  <a:ln>
                    <a:noFill/>
                  </a:ln>
                  <a:solidFill>
                    <a:srgbClr val="0000FF"/>
                  </a:solidFill>
                  <a:effectLst/>
                  <a:uLnTx/>
                  <a:uFillTx/>
                  <a:latin typeface="Calibri"/>
                  <a:ea typeface="+mn-ea"/>
                  <a:cs typeface="+mn-cs"/>
                  <a:sym typeface="Wingdings" panose="05000000000000000000" pitchFamily="2" charset="2"/>
                </a:rPr>
                <a:t> </a:t>
              </a:r>
              <a:r>
                <a:rPr kumimoji="0" lang="en-GB" sz="1800" b="0" i="0" u="none" strike="noStrike" kern="1200" cap="none" spc="0" normalizeH="0" baseline="0" noProof="0" dirty="0">
                  <a:ln>
                    <a:noFill/>
                  </a:ln>
                  <a:solidFill>
                    <a:srgbClr val="0000FF"/>
                  </a:solidFill>
                  <a:effectLst/>
                  <a:uLnTx/>
                  <a:uFillTx/>
                  <a:latin typeface="Calibri"/>
                  <a:ea typeface="+mn-ea"/>
                  <a:cs typeface="+mn-cs"/>
                </a:rPr>
                <a:t>utility nodes</a:t>
              </a:r>
            </a:p>
          </p:txBody>
        </p:sp>
        <p:cxnSp>
          <p:nvCxnSpPr>
            <p:cNvPr id="39" name="Straight Arrow Connector 38"/>
            <p:cNvCxnSpPr/>
            <p:nvPr/>
          </p:nvCxnSpPr>
          <p:spPr>
            <a:xfrm flipH="1" flipV="1">
              <a:off x="2035944" y="2759268"/>
              <a:ext cx="9100" cy="1569774"/>
            </a:xfrm>
            <a:prstGeom prst="straightConnector1">
              <a:avLst/>
            </a:prstGeom>
            <a:ln w="19050">
              <a:solidFill>
                <a:srgbClr val="0000FF"/>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cxnSp>
        <p:nvCxnSpPr>
          <p:cNvPr id="47" name="Straight Arrow Connector 46"/>
          <p:cNvCxnSpPr/>
          <p:nvPr/>
        </p:nvCxnSpPr>
        <p:spPr>
          <a:xfrm flipH="1">
            <a:off x="8184232" y="1757750"/>
            <a:ext cx="216024" cy="318133"/>
          </a:xfrm>
          <a:prstGeom prst="straightConnector1">
            <a:avLst/>
          </a:prstGeom>
          <a:ln w="19050">
            <a:solidFill>
              <a:schemeClr val="tx1"/>
            </a:solidFill>
            <a:prstDash val="sysDot"/>
            <a:headEnd type="none" w="med" len="med"/>
            <a:tailEnd type="triangle"/>
          </a:ln>
        </p:spPr>
        <p:style>
          <a:lnRef idx="1">
            <a:schemeClr val="accent2"/>
          </a:lnRef>
          <a:fillRef idx="0">
            <a:schemeClr val="accent2"/>
          </a:fillRef>
          <a:effectRef idx="0">
            <a:schemeClr val="accent2"/>
          </a:effectRef>
          <a:fontRef idx="minor">
            <a:schemeClr val="tx1"/>
          </a:fontRef>
        </p:style>
      </p:cxnSp>
      <p:grpSp>
        <p:nvGrpSpPr>
          <p:cNvPr id="48" name="Group 47"/>
          <p:cNvGrpSpPr/>
          <p:nvPr/>
        </p:nvGrpSpPr>
        <p:grpSpPr>
          <a:xfrm>
            <a:off x="8279544" y="1052736"/>
            <a:ext cx="2910131" cy="663867"/>
            <a:chOff x="8279544" y="1052736"/>
            <a:chExt cx="2910131" cy="663867"/>
          </a:xfrm>
        </p:grpSpPr>
        <p:sp>
          <p:nvSpPr>
            <p:cNvPr id="49" name="TextBox 48"/>
            <p:cNvSpPr txBox="1"/>
            <p:nvPr/>
          </p:nvSpPr>
          <p:spPr>
            <a:xfrm>
              <a:off x="8279544" y="1347271"/>
              <a:ext cx="29101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00B050"/>
                  </a:solidFill>
                  <a:effectLst/>
                  <a:uLnTx/>
                  <a:uFillTx/>
                  <a:latin typeface="Calibri"/>
                  <a:ea typeface="+mn-ea"/>
                  <a:cs typeface="+mn-cs"/>
                </a:rPr>
                <a:t>V</a:t>
              </a:r>
              <a:r>
                <a:rPr kumimoji="0" lang="en-GB" sz="1800" b="0" i="1" u="none" strike="noStrike" kern="1200" cap="none" spc="0" normalizeH="0" baseline="-25000" noProof="0" dirty="0">
                  <a:ln>
                    <a:noFill/>
                  </a:ln>
                  <a:solidFill>
                    <a:srgbClr val="00B050"/>
                  </a:solidFill>
                  <a:effectLst/>
                  <a:uLnTx/>
                  <a:uFillTx/>
                  <a:latin typeface="Calibri"/>
                  <a:ea typeface="+mn-ea"/>
                  <a:cs typeface="+mn-cs"/>
                </a:rPr>
                <a:t>i</a:t>
              </a:r>
            </a:p>
          </p:txBody>
        </p:sp>
        <p:sp>
          <p:nvSpPr>
            <p:cNvPr id="50" name="TextBox 49"/>
            <p:cNvSpPr txBox="1"/>
            <p:nvPr/>
          </p:nvSpPr>
          <p:spPr>
            <a:xfrm>
              <a:off x="8279544" y="1052736"/>
              <a:ext cx="2208944" cy="36197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B050"/>
                  </a:solidFill>
                  <a:effectLst/>
                  <a:uLnTx/>
                  <a:uFillTx/>
                  <a:latin typeface="Calibri"/>
                  <a:ea typeface="+mn-ea"/>
                  <a:cs typeface="+mn-cs"/>
                </a:rPr>
                <a:t>Nodes cast as utility</a:t>
              </a:r>
            </a:p>
          </p:txBody>
        </p:sp>
      </p:grpSp>
      <p:sp>
        <p:nvSpPr>
          <p:cNvPr id="11" name="TextBox 10">
            <a:extLst>
              <a:ext uri="{FF2B5EF4-FFF2-40B4-BE49-F238E27FC236}">
                <a16:creationId xmlns:a16="http://schemas.microsoft.com/office/drawing/2014/main" id="{B49D6747-D4F6-C545-70A1-DC8355AE93E2}"/>
              </a:ext>
            </a:extLst>
          </p:cNvPr>
          <p:cNvSpPr txBox="1"/>
          <p:nvPr/>
        </p:nvSpPr>
        <p:spPr>
          <a:xfrm>
            <a:off x="6444682" y="4213241"/>
            <a:ext cx="3250945" cy="584649"/>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MNL-part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(in MLP form)</a:t>
            </a:r>
          </a:p>
        </p:txBody>
      </p:sp>
    </p:spTree>
    <p:extLst>
      <p:ext uri="{BB962C8B-B14F-4D97-AF65-F5344CB8AC3E}">
        <p14:creationId xmlns:p14="http://schemas.microsoft.com/office/powerpoint/2010/main" val="162222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44000" y="5580000"/>
            <a:ext cx="8576121"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Use one hidden node per alternative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In MNL part, ensure the same weights are used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softmax</a:t>
            </a:r>
            <a:r>
              <a:rPr kumimoji="0" lang="en-GB" sz="1800" b="0" i="0" u="none" strike="noStrike" kern="1200" cap="none" spc="0" normalizeH="0" baseline="0" noProof="0" dirty="0">
                <a:ln>
                  <a:noFill/>
                </a:ln>
                <a:solidFill>
                  <a:prstClr val="black"/>
                </a:solidFill>
                <a:effectLst/>
                <a:uLnTx/>
                <a:uFillTx/>
                <a:latin typeface="Calibri"/>
                <a:ea typeface="+mn-ea"/>
                <a:cs typeface="+mn-cs"/>
              </a:rPr>
              <a:t> function at output layer</a:t>
            </a:r>
          </a:p>
        </p:txBody>
      </p:sp>
      <p:pic>
        <p:nvPicPr>
          <p:cNvPr id="8" name="Picture 7"/>
          <p:cNvPicPr>
            <a:picLocks noChangeAspect="1"/>
          </p:cNvPicPr>
          <p:nvPr/>
        </p:nvPicPr>
        <p:blipFill>
          <a:blip r:embed="rId3"/>
          <a:stretch>
            <a:fillRect/>
          </a:stretch>
        </p:blipFill>
        <p:spPr>
          <a:xfrm>
            <a:off x="6456040" y="1507610"/>
            <a:ext cx="3228231" cy="2590723"/>
          </a:xfrm>
          <a:prstGeom prst="rect">
            <a:avLst/>
          </a:prstGeom>
        </p:spPr>
      </p:pic>
      <p:sp>
        <p:nvSpPr>
          <p:cNvPr id="14" name="TextBox 13"/>
          <p:cNvSpPr txBox="1"/>
          <p:nvPr/>
        </p:nvSpPr>
        <p:spPr>
          <a:xfrm>
            <a:off x="1044000" y="1260000"/>
            <a:ext cx="81512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Creating the L-MNL architecture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6"/>
          <p:cNvGrpSpPr/>
          <p:nvPr/>
        </p:nvGrpSpPr>
        <p:grpSpPr>
          <a:xfrm>
            <a:off x="7349370" y="1973805"/>
            <a:ext cx="143924" cy="1342418"/>
            <a:chOff x="7349370" y="1973805"/>
            <a:chExt cx="143924" cy="1342418"/>
          </a:xfrm>
        </p:grpSpPr>
        <p:cxnSp>
          <p:nvCxnSpPr>
            <p:cNvPr id="15" name="Straight Connector 14"/>
            <p:cNvCxnSpPr/>
            <p:nvPr/>
          </p:nvCxnSpPr>
          <p:spPr>
            <a:xfrm flipH="1">
              <a:off x="7392144" y="1973805"/>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flipH="1">
              <a:off x="7421286" y="1988840"/>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flipH="1">
              <a:off x="7392144"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H="1">
              <a:off x="7428148"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flipH="1">
              <a:off x="7385282"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p:nvPr/>
          </p:nvCxnSpPr>
          <p:spPr>
            <a:xfrm flipH="1">
              <a:off x="7421286"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rot="16200000" flipH="1">
              <a:off x="7356888" y="3236697"/>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rot="16200000" flipH="1">
              <a:off x="7378512" y="3212340"/>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cxnSp>
        <p:nvCxnSpPr>
          <p:cNvPr id="24" name="Straight Arrow Connector 23"/>
          <p:cNvCxnSpPr/>
          <p:nvPr/>
        </p:nvCxnSpPr>
        <p:spPr>
          <a:xfrm flipH="1">
            <a:off x="8184232" y="1757750"/>
            <a:ext cx="216024" cy="318133"/>
          </a:xfrm>
          <a:prstGeom prst="straightConnector1">
            <a:avLst/>
          </a:prstGeom>
          <a:ln w="19050">
            <a:solidFill>
              <a:schemeClr val="tx1"/>
            </a:solidFill>
            <a:prstDash val="sysDot"/>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6456040" y="1591172"/>
            <a:ext cx="47563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00B050"/>
                </a:solidFill>
                <a:effectLst/>
                <a:uLnTx/>
                <a:uFillTx/>
                <a:latin typeface="Calibri"/>
                <a:ea typeface="+mn-ea"/>
                <a:cs typeface="+mn-cs"/>
              </a:rPr>
              <a:t>	V</a:t>
            </a:r>
            <a:r>
              <a:rPr kumimoji="0" lang="en-GB" sz="1800" b="0" i="1" u="none" strike="noStrike" kern="1200" cap="none" spc="0" normalizeH="0" baseline="-25000" noProof="0" dirty="0">
                <a:ln>
                  <a:noFill/>
                </a:ln>
                <a:solidFill>
                  <a:srgbClr val="00B050"/>
                </a:solidFill>
                <a:effectLst/>
                <a:uLnTx/>
                <a:uFillTx/>
                <a:latin typeface="Calibri"/>
                <a:ea typeface="+mn-ea"/>
                <a:cs typeface="+mn-cs"/>
              </a:rPr>
              <a:t>i</a:t>
            </a:r>
            <a:r>
              <a:rPr kumimoji="0" lang="en-GB" sz="1800" b="0" i="1" u="none" strike="noStrike" kern="1200" cap="none" spc="0" normalizeH="0" baseline="0" noProof="0" dirty="0">
                <a:ln>
                  <a:noFill/>
                </a:ln>
                <a:solidFill>
                  <a:srgbClr val="00B050"/>
                </a:solidFill>
                <a:effectLst/>
                <a:uLnTx/>
                <a:uFillTx/>
                <a:latin typeface="Calibri"/>
                <a:ea typeface="+mn-ea"/>
                <a:cs typeface="+mn-cs"/>
              </a:rPr>
              <a:t> = </a:t>
            </a:r>
            <a:r>
              <a:rPr kumimoji="0" lang="en-GB" sz="1800" b="0" i="1" u="none" strike="noStrike" kern="1200" cap="none" spc="0" normalizeH="0" baseline="0" noProof="0" dirty="0" err="1">
                <a:ln>
                  <a:noFill/>
                </a:ln>
                <a:solidFill>
                  <a:srgbClr val="00B050"/>
                </a:solidFill>
                <a:effectLst/>
                <a:uLnTx/>
                <a:uFillTx/>
                <a:latin typeface="Calibri"/>
                <a:ea typeface="+mn-ea"/>
                <a:cs typeface="+mn-cs"/>
              </a:rPr>
              <a:t>B</a:t>
            </a:r>
            <a:r>
              <a:rPr kumimoji="0" lang="en-GB" sz="1800" b="0" i="1" u="none" strike="noStrike" kern="1200" cap="none" spc="0" normalizeH="0" baseline="-25000" noProof="0" dirty="0" err="1">
                <a:ln>
                  <a:noFill/>
                </a:ln>
                <a:solidFill>
                  <a:srgbClr val="00B050"/>
                </a:solidFill>
                <a:effectLst/>
                <a:uLnTx/>
                <a:uFillTx/>
                <a:latin typeface="Calibri"/>
                <a:ea typeface="+mn-ea"/>
                <a:cs typeface="+mn-cs"/>
              </a:rPr>
              <a:t>TT</a:t>
            </a:r>
            <a:r>
              <a:rPr kumimoji="0" lang="en-GB" sz="1800" b="0" i="1" u="none" strike="noStrike" kern="1200" cap="none" spc="0" normalizeH="0" baseline="0" noProof="0" dirty="0" err="1">
                <a:ln>
                  <a:noFill/>
                </a:ln>
                <a:solidFill>
                  <a:srgbClr val="00B050"/>
                </a:solidFill>
                <a:effectLst/>
                <a:uLnTx/>
                <a:uFillTx/>
                <a:latin typeface="Calibri"/>
                <a:ea typeface="+mn-ea"/>
                <a:cs typeface="+mn-cs"/>
              </a:rPr>
              <a:t>TT</a:t>
            </a:r>
            <a:r>
              <a:rPr kumimoji="0" lang="en-GB" sz="1800" b="0" i="1" u="none" strike="noStrike" kern="1200" cap="none" spc="0" normalizeH="0" baseline="-25000" noProof="0" dirty="0" err="1">
                <a:ln>
                  <a:noFill/>
                </a:ln>
                <a:solidFill>
                  <a:srgbClr val="00B050"/>
                </a:solidFill>
                <a:effectLst/>
                <a:uLnTx/>
                <a:uFillTx/>
                <a:latin typeface="Calibri"/>
                <a:ea typeface="+mn-ea"/>
                <a:cs typeface="+mn-cs"/>
              </a:rPr>
              <a:t>i</a:t>
            </a:r>
            <a:r>
              <a:rPr kumimoji="0" lang="en-GB" sz="1800" b="0" i="1" u="none" strike="noStrike" kern="1200" cap="none" spc="0" normalizeH="0" baseline="0" noProof="0" dirty="0" err="1">
                <a:ln>
                  <a:noFill/>
                </a:ln>
                <a:solidFill>
                  <a:srgbClr val="00B050"/>
                </a:solidFill>
                <a:effectLst/>
                <a:uLnTx/>
                <a:uFillTx/>
                <a:latin typeface="Calibri"/>
                <a:ea typeface="+mn-ea"/>
                <a:cs typeface="+mn-cs"/>
              </a:rPr>
              <a:t>+B</a:t>
            </a:r>
            <a:r>
              <a:rPr kumimoji="0" lang="en-GB" sz="1800" b="0" i="1" u="none" strike="noStrike" kern="1200" cap="none" spc="0" normalizeH="0" baseline="-25000" noProof="0" dirty="0" err="1">
                <a:ln>
                  <a:noFill/>
                </a:ln>
                <a:solidFill>
                  <a:srgbClr val="00B050"/>
                </a:solidFill>
                <a:effectLst/>
                <a:uLnTx/>
                <a:uFillTx/>
                <a:latin typeface="Calibri"/>
                <a:ea typeface="+mn-ea"/>
                <a:cs typeface="+mn-cs"/>
              </a:rPr>
              <a:t>TC</a:t>
            </a:r>
            <a:r>
              <a:rPr kumimoji="0" lang="en-GB" sz="1800" b="0" i="1" u="none" strike="noStrike" kern="1200" cap="none" spc="0" normalizeH="0" baseline="0" noProof="0" dirty="0" err="1">
                <a:ln>
                  <a:noFill/>
                </a:ln>
                <a:solidFill>
                  <a:srgbClr val="00B050"/>
                </a:solidFill>
                <a:effectLst/>
                <a:uLnTx/>
                <a:uFillTx/>
                <a:latin typeface="Calibri"/>
                <a:ea typeface="+mn-ea"/>
                <a:cs typeface="+mn-cs"/>
              </a:rPr>
              <a:t>TC</a:t>
            </a:r>
            <a:r>
              <a:rPr kumimoji="0" lang="en-GB" sz="1800" b="0" i="1" u="none" strike="noStrike" kern="1200" cap="none" spc="0" normalizeH="0" baseline="-25000" noProof="0" dirty="0" err="1">
                <a:ln>
                  <a:noFill/>
                </a:ln>
                <a:solidFill>
                  <a:srgbClr val="00B050"/>
                </a:solidFill>
                <a:effectLst/>
                <a:uLnTx/>
                <a:uFillTx/>
                <a:latin typeface="Calibri"/>
                <a:ea typeface="+mn-ea"/>
                <a:cs typeface="+mn-cs"/>
              </a:rPr>
              <a:t>i</a:t>
            </a:r>
            <a:endParaRPr kumimoji="0" lang="en-GB" sz="1800" b="0" i="1" u="none" strike="noStrike" kern="1200" cap="none" spc="0" normalizeH="0" baseline="-25000" noProof="0" dirty="0">
              <a:ln>
                <a:noFill/>
              </a:ln>
              <a:solidFill>
                <a:srgbClr val="00B050"/>
              </a:solidFill>
              <a:effectLst/>
              <a:uLnTx/>
              <a:uFillTx/>
              <a:latin typeface="Calibri"/>
              <a:ea typeface="+mn-ea"/>
              <a:cs typeface="+mn-cs"/>
            </a:endParaRPr>
          </a:p>
        </p:txBody>
      </p:sp>
      <p:sp>
        <p:nvSpPr>
          <p:cNvPr id="25" name="TextBox 24"/>
          <p:cNvSpPr txBox="1"/>
          <p:nvPr/>
        </p:nvSpPr>
        <p:spPr>
          <a:xfrm>
            <a:off x="8302258" y="1296637"/>
            <a:ext cx="2208944" cy="36197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B050"/>
                </a:solidFill>
                <a:effectLst/>
                <a:uLnTx/>
                <a:uFillTx/>
                <a:latin typeface="Calibri"/>
                <a:ea typeface="+mn-ea"/>
                <a:cs typeface="+mn-cs"/>
              </a:rPr>
              <a:t>Nodes cast as utility</a:t>
            </a:r>
          </a:p>
        </p:txBody>
      </p:sp>
      <p:sp>
        <p:nvSpPr>
          <p:cNvPr id="30" name="TextBox 29"/>
          <p:cNvSpPr txBox="1"/>
          <p:nvPr/>
        </p:nvSpPr>
        <p:spPr>
          <a:xfrm>
            <a:off x="6444682" y="4213241"/>
            <a:ext cx="3250945" cy="584649"/>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MNL-part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(in MLP form)</a:t>
            </a:r>
          </a:p>
        </p:txBody>
      </p:sp>
      <p:graphicFrame>
        <p:nvGraphicFramePr>
          <p:cNvPr id="9" name="Object 8"/>
          <p:cNvGraphicFramePr>
            <a:graphicFrameLocks noChangeAspect="1"/>
          </p:cNvGraphicFramePr>
          <p:nvPr/>
        </p:nvGraphicFramePr>
        <p:xfrm>
          <a:off x="2003599" y="1924020"/>
          <a:ext cx="1795752" cy="690674"/>
        </p:xfrm>
        <a:graphic>
          <a:graphicData uri="http://schemas.openxmlformats.org/presentationml/2006/ole">
            <mc:AlternateContent xmlns:mc="http://schemas.openxmlformats.org/markup-compatibility/2006">
              <mc:Choice xmlns:v="urn:schemas-microsoft-com:vml" Requires="v">
                <p:oleObj name="Equation" r:id="rId4" imgW="825480" imgH="317160" progId="Equation.DSMT4">
                  <p:embed/>
                </p:oleObj>
              </mc:Choice>
              <mc:Fallback>
                <p:oleObj name="Equation" r:id="rId4" imgW="825480" imgH="317160" progId="Equation.DSMT4">
                  <p:embed/>
                  <p:pic>
                    <p:nvPicPr>
                      <p:cNvPr id="9" name="Object 8"/>
                      <p:cNvPicPr/>
                      <p:nvPr/>
                    </p:nvPicPr>
                    <p:blipFill>
                      <a:blip r:embed="rId5"/>
                      <a:stretch>
                        <a:fillRect/>
                      </a:stretch>
                    </p:blipFill>
                    <p:spPr>
                      <a:xfrm>
                        <a:off x="2003599" y="1924020"/>
                        <a:ext cx="1795752" cy="690674"/>
                      </a:xfrm>
                      <a:prstGeom prst="rect">
                        <a:avLst/>
                      </a:prstGeom>
                    </p:spPr>
                  </p:pic>
                </p:oleObj>
              </mc:Fallback>
            </mc:AlternateContent>
          </a:graphicData>
        </a:graphic>
      </p:graphicFrame>
      <p:grpSp>
        <p:nvGrpSpPr>
          <p:cNvPr id="42" name="Group 41"/>
          <p:cNvGrpSpPr/>
          <p:nvPr/>
        </p:nvGrpSpPr>
        <p:grpSpPr>
          <a:xfrm>
            <a:off x="2336089" y="1732942"/>
            <a:ext cx="5365520" cy="4486122"/>
            <a:chOff x="2336089" y="1732942"/>
            <a:chExt cx="5365520" cy="4486122"/>
          </a:xfrm>
        </p:grpSpPr>
        <p:sp>
          <p:nvSpPr>
            <p:cNvPr id="11" name="Right Brace 10"/>
            <p:cNvSpPr/>
            <p:nvPr/>
          </p:nvSpPr>
          <p:spPr>
            <a:xfrm rot="5400000">
              <a:off x="2957639" y="2067670"/>
              <a:ext cx="379672" cy="1303751"/>
            </a:xfrm>
            <a:prstGeom prst="rightBrace">
              <a:avLst/>
            </a:prstGeom>
            <a:ln w="19050">
              <a:solidFill>
                <a:srgbClr val="0000FF"/>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p:cNvSpPr txBox="1"/>
            <p:nvPr/>
          </p:nvSpPr>
          <p:spPr>
            <a:xfrm>
              <a:off x="2336089" y="2932910"/>
              <a:ext cx="3426634" cy="49717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FF"/>
                  </a:solidFill>
                  <a:effectLst/>
                  <a:uLnTx/>
                  <a:uFillTx/>
                  <a:latin typeface="Calibri"/>
                  <a:ea typeface="+mn-ea"/>
                  <a:cs typeface="+mn-cs"/>
                </a:rPr>
                <a:t>In an RUM-MNL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0000FF"/>
                  </a:solidFill>
                  <a:effectLst/>
                  <a:uLnTx/>
                  <a:uFillTx/>
                  <a:latin typeface="Calibri"/>
                  <a:ea typeface="+mn-ea"/>
                  <a:cs typeface="+mn-cs"/>
                </a:rPr>
                <a:t>β</a:t>
              </a:r>
              <a:r>
                <a:rPr kumimoji="0" lang="en-GB" sz="1800" b="0" i="0" u="none" strike="noStrike" kern="1200" cap="none" spc="0" normalizeH="0" baseline="-25000" noProof="0" dirty="0">
                  <a:ln>
                    <a:noFill/>
                  </a:ln>
                  <a:solidFill>
                    <a:srgbClr val="0000FF"/>
                  </a:solidFill>
                  <a:effectLst/>
                  <a:uLnTx/>
                  <a:uFillTx/>
                  <a:latin typeface="Calibri"/>
                  <a:ea typeface="+mn-ea"/>
                  <a:cs typeface="+mn-cs"/>
                </a:rPr>
                <a:t>m</a:t>
              </a:r>
              <a:r>
                <a:rPr kumimoji="0" lang="en-GB" sz="1800" b="0" i="0" u="none" strike="noStrike" kern="1200" cap="none" spc="0" normalizeH="0" baseline="0" noProof="0" dirty="0">
                  <a:ln>
                    <a:noFill/>
                  </a:ln>
                  <a:solidFill>
                    <a:srgbClr val="0000FF"/>
                  </a:solidFill>
                  <a:effectLst/>
                  <a:uLnTx/>
                  <a:uFillTx/>
                  <a:latin typeface="Calibri"/>
                  <a:ea typeface="+mn-ea"/>
                  <a:cs typeface="+mn-cs"/>
                </a:rPr>
                <a:t> applies to every alternative </a:t>
              </a:r>
              <a:r>
                <a:rPr kumimoji="0" lang="en-GB" sz="1800" b="0" i="1" u="none" strike="noStrike" kern="1200" cap="none" spc="0" normalizeH="0" baseline="0" noProof="0" dirty="0" err="1">
                  <a:ln>
                    <a:noFill/>
                  </a:ln>
                  <a:solidFill>
                    <a:srgbClr val="0000FF"/>
                  </a:solidFill>
                  <a:effectLst/>
                  <a:uLnTx/>
                  <a:uFillTx/>
                  <a:latin typeface="Calibri"/>
                  <a:ea typeface="+mn-ea"/>
                  <a:cs typeface="+mn-cs"/>
                </a:rPr>
                <a:t>i</a:t>
              </a:r>
              <a:endParaRPr kumimoji="0" lang="en-GB" sz="1800" b="0" i="1" u="none" strike="noStrike" kern="1200" cap="none" spc="0" normalizeH="0" baseline="0" noProof="0" dirty="0">
                <a:ln>
                  <a:noFill/>
                </a:ln>
                <a:solidFill>
                  <a:srgbClr val="0000FF"/>
                </a:solidFill>
                <a:effectLst/>
                <a:uLnTx/>
                <a:uFillTx/>
                <a:latin typeface="Calibri"/>
                <a:ea typeface="+mn-ea"/>
                <a:cs typeface="+mn-cs"/>
              </a:endParaRPr>
            </a:p>
          </p:txBody>
        </p:sp>
        <p:sp>
          <p:nvSpPr>
            <p:cNvPr id="23" name="Right Arrow 22"/>
            <p:cNvSpPr/>
            <p:nvPr/>
          </p:nvSpPr>
          <p:spPr>
            <a:xfrm>
              <a:off x="5332060" y="2435289"/>
              <a:ext cx="576064" cy="474093"/>
            </a:xfrm>
            <a:prstGeom prst="rightArrow">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ounded Rectangle 26"/>
            <p:cNvSpPr/>
            <p:nvPr/>
          </p:nvSpPr>
          <p:spPr>
            <a:xfrm>
              <a:off x="2717066" y="5849784"/>
              <a:ext cx="3294093" cy="369280"/>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7226695" y="1732942"/>
              <a:ext cx="474914" cy="1834611"/>
            </a:xfrm>
            <a:prstGeom prst="ellipse">
              <a:avLst/>
            </a:prstGeom>
            <a:noFill/>
            <a:ln w="1905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Straight Arrow Connector 32"/>
            <p:cNvCxnSpPr>
              <a:cxnSpLocks/>
              <a:stCxn id="27" idx="0"/>
            </p:cNvCxnSpPr>
            <p:nvPr/>
          </p:nvCxnSpPr>
          <p:spPr>
            <a:xfrm flipV="1">
              <a:off x="4364113" y="3567553"/>
              <a:ext cx="2985257" cy="2282231"/>
            </a:xfrm>
            <a:prstGeom prst="straightConnector1">
              <a:avLst/>
            </a:prstGeom>
            <a:ln w="19050">
              <a:solidFill>
                <a:srgbClr val="0000FF"/>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
        <p:nvSpPr>
          <p:cNvPr id="26" name="TextBox 25">
            <a:extLst>
              <a:ext uri="{FF2B5EF4-FFF2-40B4-BE49-F238E27FC236}">
                <a16:creationId xmlns:a16="http://schemas.microsoft.com/office/drawing/2014/main" id="{194D742D-59A3-AE88-E021-F9D9460FD89B}"/>
              </a:ext>
            </a:extLst>
          </p:cNvPr>
          <p:cNvSpPr txBox="1"/>
          <p:nvPr/>
        </p:nvSpPr>
        <p:spPr>
          <a:xfrm>
            <a:off x="7904865" y="663543"/>
            <a:ext cx="3962250" cy="71333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B050"/>
                </a:solidFill>
                <a:effectLst/>
                <a:uLnTx/>
                <a:uFillTx/>
                <a:latin typeface="Calibri"/>
                <a:ea typeface="+mn-ea"/>
                <a:cs typeface="+mn-cs"/>
              </a:rPr>
              <a:t>No arrows </a:t>
            </a:r>
            <a:r>
              <a:rPr kumimoji="0" lang="en-GB" sz="1800" b="0" i="0" u="none" strike="noStrike" kern="1200" cap="none" spc="0" normalizeH="0" baseline="0" noProof="0" dirty="0">
                <a:ln>
                  <a:noFill/>
                </a:ln>
                <a:solidFill>
                  <a:srgbClr val="00B050"/>
                </a:solidFill>
                <a:effectLst/>
                <a:uLnTx/>
                <a:uFillTx/>
                <a:latin typeface="Calibri"/>
                <a:ea typeface="+mn-ea"/>
                <a:cs typeface="+mn-cs"/>
              </a:rPr>
              <a:t>between attributes of alt </a:t>
            </a:r>
            <a:r>
              <a:rPr kumimoji="0" lang="en-GB" sz="1800" b="0" i="1" u="none" strike="noStrike" kern="1200" cap="none" spc="0" normalizeH="0" baseline="0" noProof="0" dirty="0">
                <a:ln>
                  <a:noFill/>
                </a:ln>
                <a:solidFill>
                  <a:srgbClr val="00B050"/>
                </a:solidFill>
                <a:effectLst/>
                <a:uLnTx/>
                <a:uFillTx/>
                <a:latin typeface="Calibri"/>
                <a:ea typeface="+mn-ea"/>
                <a:cs typeface="+mn-cs"/>
              </a:rPr>
              <a:t>j</a:t>
            </a:r>
            <a:r>
              <a:rPr kumimoji="0" lang="en-GB" sz="1800" b="0" i="0" u="none" strike="noStrike" kern="1200" cap="none" spc="0" normalizeH="0" baseline="0" noProof="0" dirty="0">
                <a:ln>
                  <a:noFill/>
                </a:ln>
                <a:solidFill>
                  <a:srgbClr val="00B050"/>
                </a:solidFill>
                <a:effectLst/>
                <a:uLnTx/>
                <a:uFillTx/>
                <a:latin typeface="Calibri"/>
                <a:ea typeface="+mn-ea"/>
                <a:cs typeface="+mn-cs"/>
              </a:rPr>
              <a:t> and the utility of alt </a:t>
            </a:r>
            <a:r>
              <a:rPr kumimoji="0" lang="en-GB" sz="1800" b="0" i="1" u="none" strike="noStrike" kern="1200" cap="none" spc="0" normalizeH="0" baseline="0" noProof="0" dirty="0" err="1">
                <a:ln>
                  <a:noFill/>
                </a:ln>
                <a:solidFill>
                  <a:srgbClr val="00B050"/>
                </a:solidFill>
                <a:effectLst/>
                <a:uLnTx/>
                <a:uFillTx/>
                <a:latin typeface="Calibri"/>
                <a:ea typeface="+mn-ea"/>
                <a:cs typeface="+mn-cs"/>
              </a:rPr>
              <a:t>i</a:t>
            </a:r>
            <a:endParaRPr kumimoji="0" lang="en-GB" sz="1800" b="0" i="1" u="none" strike="noStrike" kern="1200" cap="none" spc="0" normalizeH="0" baseline="0" noProof="0" dirty="0">
              <a:ln>
                <a:noFill/>
              </a:ln>
              <a:solidFill>
                <a:srgbClr val="00B050"/>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8C840480-2776-5C01-3CAE-86C996CA9800}"/>
              </a:ext>
            </a:extLst>
          </p:cNvPr>
          <p:cNvCxnSpPr>
            <a:cxnSpLocks/>
          </p:cNvCxnSpPr>
          <p:nvPr/>
        </p:nvCxnSpPr>
        <p:spPr>
          <a:xfrm flipH="1">
            <a:off x="7739576" y="1260000"/>
            <a:ext cx="330578" cy="632008"/>
          </a:xfrm>
          <a:prstGeom prst="straightConnector1">
            <a:avLst/>
          </a:prstGeom>
          <a:ln w="19050">
            <a:solidFill>
              <a:schemeClr val="tx1"/>
            </a:solidFill>
            <a:prstDash val="sysDot"/>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3047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2"/>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44000" y="5580000"/>
            <a:ext cx="8576121"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 one hidden node per alternative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 MNL part, ensure the same weights are used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Use </a:t>
            </a:r>
            <a:r>
              <a:rPr kumimoji="0" lang="en-GB" sz="1800" b="1" i="0" u="none" strike="noStrike" kern="1200" cap="none" spc="0" normalizeH="0" baseline="0" noProof="0" dirty="0" err="1">
                <a:ln>
                  <a:noFill/>
                </a:ln>
                <a:solidFill>
                  <a:prstClr val="black"/>
                </a:solidFill>
                <a:effectLst/>
                <a:uLnTx/>
                <a:uFillTx/>
                <a:latin typeface="Calibri"/>
                <a:ea typeface="+mn-ea"/>
                <a:cs typeface="+mn-cs"/>
              </a:rPr>
              <a:t>softmax</a:t>
            </a:r>
            <a:r>
              <a:rPr kumimoji="0" lang="en-GB" sz="1800" b="1" i="0" u="none" strike="noStrike" kern="1200" cap="none" spc="0" normalizeH="0" baseline="0" noProof="0" dirty="0">
                <a:ln>
                  <a:noFill/>
                </a:ln>
                <a:solidFill>
                  <a:prstClr val="black"/>
                </a:solidFill>
                <a:effectLst/>
                <a:uLnTx/>
                <a:uFillTx/>
                <a:latin typeface="Calibri"/>
                <a:ea typeface="+mn-ea"/>
                <a:cs typeface="+mn-cs"/>
              </a:rPr>
              <a:t> function at output layer</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8597888" y="1047986"/>
          <a:ext cx="1086383" cy="919247"/>
        </p:xfrm>
        <a:graphic>
          <a:graphicData uri="http://schemas.openxmlformats.org/presentationml/2006/ole">
            <mc:AlternateContent xmlns:mc="http://schemas.openxmlformats.org/markup-compatibility/2006">
              <mc:Choice xmlns:v="urn:schemas-microsoft-com:vml" Requires="v">
                <p:oleObj name="Equation" r:id="rId3" imgW="660240" imgH="558720" progId="Equation.DSMT4">
                  <p:embed/>
                </p:oleObj>
              </mc:Choice>
              <mc:Fallback>
                <p:oleObj name="Equation" r:id="rId3" imgW="660240" imgH="558720" progId="Equation.DSMT4">
                  <p:embed/>
                  <p:pic>
                    <p:nvPicPr>
                      <p:cNvPr id="7" name="Object 6"/>
                      <p:cNvPicPr/>
                      <p:nvPr/>
                    </p:nvPicPr>
                    <p:blipFill>
                      <a:blip r:embed="rId4"/>
                      <a:stretch>
                        <a:fillRect/>
                      </a:stretch>
                    </p:blipFill>
                    <p:spPr>
                      <a:xfrm>
                        <a:off x="8597888" y="1047986"/>
                        <a:ext cx="1086383" cy="919247"/>
                      </a:xfrm>
                      <a:prstGeom prst="rect">
                        <a:avLst/>
                      </a:prstGeom>
                    </p:spPr>
                  </p:pic>
                </p:oleObj>
              </mc:Fallback>
            </mc:AlternateContent>
          </a:graphicData>
        </a:graphic>
      </p:graphicFrame>
      <p:pic>
        <p:nvPicPr>
          <p:cNvPr id="14" name="Picture 13"/>
          <p:cNvPicPr>
            <a:picLocks noChangeAspect="1"/>
          </p:cNvPicPr>
          <p:nvPr/>
        </p:nvPicPr>
        <p:blipFill>
          <a:blip r:embed="rId5"/>
          <a:stretch>
            <a:fillRect/>
          </a:stretch>
        </p:blipFill>
        <p:spPr>
          <a:xfrm>
            <a:off x="6456040" y="1507610"/>
            <a:ext cx="3228231" cy="2590723"/>
          </a:xfrm>
          <a:prstGeom prst="rect">
            <a:avLst/>
          </a:prstGeom>
        </p:spPr>
      </p:pic>
      <p:grpSp>
        <p:nvGrpSpPr>
          <p:cNvPr id="17" name="Group 16"/>
          <p:cNvGrpSpPr/>
          <p:nvPr/>
        </p:nvGrpSpPr>
        <p:grpSpPr>
          <a:xfrm>
            <a:off x="7349370" y="1973805"/>
            <a:ext cx="143924" cy="1342418"/>
            <a:chOff x="7349370" y="1973805"/>
            <a:chExt cx="143924" cy="1342418"/>
          </a:xfrm>
        </p:grpSpPr>
        <p:cxnSp>
          <p:nvCxnSpPr>
            <p:cNvPr id="18" name="Straight Connector 17"/>
            <p:cNvCxnSpPr/>
            <p:nvPr/>
          </p:nvCxnSpPr>
          <p:spPr>
            <a:xfrm flipH="1">
              <a:off x="7392144" y="1973805"/>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flipH="1">
              <a:off x="7421286" y="1988840"/>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p:nvPr/>
          </p:nvCxnSpPr>
          <p:spPr>
            <a:xfrm flipH="1">
              <a:off x="7392144"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flipH="1">
              <a:off x="7428148"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H="1">
              <a:off x="7385282"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flipH="1">
              <a:off x="7421286"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rot="16200000" flipH="1">
              <a:off x="7356888" y="3236697"/>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Straight Connector 24"/>
            <p:cNvCxnSpPr/>
            <p:nvPr/>
          </p:nvCxnSpPr>
          <p:spPr>
            <a:xfrm rot="16200000" flipH="1">
              <a:off x="7378512" y="3212340"/>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sp>
        <p:nvSpPr>
          <p:cNvPr id="26" name="TextBox 25"/>
          <p:cNvSpPr txBox="1"/>
          <p:nvPr/>
        </p:nvSpPr>
        <p:spPr>
          <a:xfrm>
            <a:off x="1044000" y="1260000"/>
            <a:ext cx="81512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Creating the L-MNL architecture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1F5D4704-BC57-A07D-4807-3E78C07B2087}"/>
              </a:ext>
            </a:extLst>
          </p:cNvPr>
          <p:cNvSpPr txBox="1"/>
          <p:nvPr/>
        </p:nvSpPr>
        <p:spPr>
          <a:xfrm>
            <a:off x="6444682" y="4213241"/>
            <a:ext cx="3250945" cy="584649"/>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MNL-part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(in MLP form)</a:t>
            </a:r>
          </a:p>
        </p:txBody>
      </p:sp>
    </p:spTree>
    <p:extLst>
      <p:ext uri="{BB962C8B-B14F-4D97-AF65-F5344CB8AC3E}">
        <p14:creationId xmlns:p14="http://schemas.microsoft.com/office/powerpoint/2010/main" val="2109441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44000" y="5580000"/>
            <a:ext cx="8576121"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 one hidden node per alternative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 MNL part, ensure the same weights are used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softmax</a:t>
            </a:r>
            <a:r>
              <a:rPr kumimoji="0" lang="en-GB" sz="1800" b="0" i="0" u="none" strike="noStrike" kern="1200" cap="none" spc="0" normalizeH="0" baseline="0" noProof="0" dirty="0">
                <a:ln>
                  <a:noFill/>
                </a:ln>
                <a:solidFill>
                  <a:prstClr val="black"/>
                </a:solidFill>
                <a:effectLst/>
                <a:uLnTx/>
                <a:uFillTx/>
                <a:latin typeface="Calibri"/>
                <a:ea typeface="+mn-ea"/>
                <a:cs typeface="+mn-cs"/>
              </a:rPr>
              <a:t> function at output layer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Use MLP for variables not of </a:t>
            </a:r>
            <a:r>
              <a:rPr kumimoji="0" lang="en-GB" sz="1800" b="1" i="0" u="none" strike="noStrike" kern="1200" cap="none" spc="0" normalizeH="0" baseline="0" noProof="0" dirty="0" err="1">
                <a:ln>
                  <a:noFill/>
                </a:ln>
                <a:solidFill>
                  <a:prstClr val="black"/>
                </a:solidFill>
                <a:effectLst/>
                <a:uLnTx/>
                <a:uFillTx/>
                <a:latin typeface="Calibri"/>
                <a:ea typeface="+mn-ea"/>
                <a:cs typeface="+mn-cs"/>
              </a:rPr>
              <a:t>beh</a:t>
            </a:r>
            <a:r>
              <a:rPr kumimoji="0" lang="en-GB" sz="1800" b="1" i="0" u="none" strike="noStrike" kern="1200" cap="none" spc="0" normalizeH="0" baseline="0" noProof="0" dirty="0">
                <a:ln>
                  <a:noFill/>
                </a:ln>
                <a:solidFill>
                  <a:prstClr val="black"/>
                </a:solidFill>
                <a:effectLst/>
                <a:uLnTx/>
                <a:uFillTx/>
                <a:latin typeface="Calibri"/>
                <a:ea typeface="+mn-ea"/>
                <a:cs typeface="+mn-cs"/>
              </a:rPr>
              <a:t>. interest and add its outputs to the utility nodes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6"/>
          <p:cNvGrpSpPr/>
          <p:nvPr/>
        </p:nvGrpSpPr>
        <p:grpSpPr>
          <a:xfrm>
            <a:off x="2157585" y="2570483"/>
            <a:ext cx="4010424" cy="3058467"/>
            <a:chOff x="3035745" y="3809832"/>
            <a:chExt cx="4010424" cy="3058467"/>
          </a:xfrm>
        </p:grpSpPr>
        <p:grpSp>
          <p:nvGrpSpPr>
            <p:cNvPr id="51" name="Group 50"/>
            <p:cNvGrpSpPr/>
            <p:nvPr/>
          </p:nvGrpSpPr>
          <p:grpSpPr>
            <a:xfrm>
              <a:off x="4375054" y="3830970"/>
              <a:ext cx="2354584" cy="2019909"/>
              <a:chOff x="6737254" y="4120085"/>
              <a:chExt cx="2354584" cy="2019909"/>
            </a:xfrm>
          </p:grpSpPr>
          <p:grpSp>
            <p:nvGrpSpPr>
              <p:cNvPr id="52" name="Group 51"/>
              <p:cNvGrpSpPr/>
              <p:nvPr/>
            </p:nvGrpSpPr>
            <p:grpSpPr>
              <a:xfrm>
                <a:off x="6737254" y="4120085"/>
                <a:ext cx="2354584" cy="2019909"/>
                <a:chOff x="7687486" y="4073387"/>
                <a:chExt cx="2354584" cy="2019909"/>
              </a:xfrm>
            </p:grpSpPr>
            <p:pic>
              <p:nvPicPr>
                <p:cNvPr id="57" name="Picture 56"/>
                <p:cNvPicPr>
                  <a:picLocks noChangeAspect="1"/>
                </p:cNvPicPr>
                <p:nvPr/>
              </p:nvPicPr>
              <p:blipFill rotWithShape="1">
                <a:blip r:embed="rId3"/>
                <a:srcRect l="-1998" t="1251" r="42493" b="11355"/>
                <a:stretch/>
              </p:blipFill>
              <p:spPr>
                <a:xfrm>
                  <a:off x="7687486" y="4073387"/>
                  <a:ext cx="1713739" cy="2019909"/>
                </a:xfrm>
                <a:prstGeom prst="rect">
                  <a:avLst/>
                </a:prstGeom>
              </p:spPr>
            </p:pic>
            <p:pic>
              <p:nvPicPr>
                <p:cNvPr id="58" name="Picture 57"/>
                <p:cNvPicPr>
                  <a:picLocks noChangeAspect="1"/>
                </p:cNvPicPr>
                <p:nvPr/>
              </p:nvPicPr>
              <p:blipFill rotWithShape="1">
                <a:blip r:embed="rId3"/>
                <a:srcRect l="43004" t="21329" r="42493" b="35054"/>
                <a:stretch/>
              </p:blipFill>
              <p:spPr>
                <a:xfrm>
                  <a:off x="9624392" y="4541056"/>
                  <a:ext cx="417678" cy="1008113"/>
                </a:xfrm>
                <a:prstGeom prst="rect">
                  <a:avLst/>
                </a:prstGeom>
              </p:spPr>
            </p:pic>
            <p:cxnSp>
              <p:nvCxnSpPr>
                <p:cNvPr id="59" name="Straight Arrow Connector 58"/>
                <p:cNvCxnSpPr/>
                <p:nvPr/>
              </p:nvCxnSpPr>
              <p:spPr>
                <a:xfrm flipV="1">
                  <a:off x="9408368" y="4797152"/>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p:nvPr/>
              </p:nvCxnSpPr>
              <p:spPr>
                <a:xfrm flipV="1">
                  <a:off x="9401225" y="5373216"/>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p:nvPr/>
              </p:nvCxnSpPr>
              <p:spPr>
                <a:xfrm>
                  <a:off x="9408368" y="4797152"/>
                  <a:ext cx="208881" cy="576064"/>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p:nvPr/>
              </p:nvCxnSpPr>
              <p:spPr>
                <a:xfrm flipV="1">
                  <a:off x="9408368" y="4797152"/>
                  <a:ext cx="216024" cy="576063"/>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grpSp>
          <p:sp>
            <p:nvSpPr>
              <p:cNvPr id="53" name="Oval 52"/>
              <p:cNvSpPr/>
              <p:nvPr/>
            </p:nvSpPr>
            <p:spPr>
              <a:xfrm>
                <a:off x="7012949" y="471654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7020161" y="4149080"/>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7017721" y="522920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7020161" y="5721074"/>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3" name="Left Brace 62"/>
            <p:cNvSpPr/>
            <p:nvPr/>
          </p:nvSpPr>
          <p:spPr>
            <a:xfrm>
              <a:off x="4248533" y="3809832"/>
              <a:ext cx="144687" cy="2041047"/>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TextBox 63"/>
            <p:cNvSpPr txBox="1"/>
            <p:nvPr/>
          </p:nvSpPr>
          <p:spPr>
            <a:xfrm>
              <a:off x="3035745" y="4328592"/>
              <a:ext cx="127478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Variables NOT of behaviour interest</a:t>
              </a:r>
            </a:p>
          </p:txBody>
        </p:sp>
        <p:sp>
          <p:nvSpPr>
            <p:cNvPr id="65" name="Left Brace 64"/>
            <p:cNvSpPr/>
            <p:nvPr/>
          </p:nvSpPr>
          <p:spPr>
            <a:xfrm rot="16200000">
              <a:off x="5570057" y="4970726"/>
              <a:ext cx="121794" cy="2197369"/>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TextBox 65"/>
            <p:cNvSpPr txBox="1"/>
            <p:nvPr/>
          </p:nvSpPr>
          <p:spPr>
            <a:xfrm>
              <a:off x="4532269" y="6221968"/>
              <a:ext cx="25139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MLP with </a:t>
              </a:r>
              <a:r>
                <a:rPr kumimoji="0" lang="en-GB" sz="1800" b="1" i="0" u="sng" strike="noStrike" kern="1200" cap="none" spc="0" normalizeH="0" baseline="0" noProof="0" dirty="0">
                  <a:ln>
                    <a:noFill/>
                  </a:ln>
                  <a:solidFill>
                    <a:srgbClr val="0070C0"/>
                  </a:solidFill>
                  <a:effectLst/>
                  <a:uLnTx/>
                  <a:uFillTx/>
                  <a:latin typeface="Calibri"/>
                  <a:ea typeface="+mn-ea"/>
                  <a:cs typeface="+mn-cs"/>
                </a:rPr>
                <a:t>any</a:t>
              </a:r>
              <a:r>
                <a:rPr kumimoji="0" lang="en-GB" sz="1800" b="1" i="0" u="none" strike="noStrike" kern="1200" cap="none" spc="0" normalizeH="0" baseline="0" noProof="0" dirty="0">
                  <a:ln>
                    <a:noFill/>
                  </a:ln>
                  <a:solidFill>
                    <a:srgbClr val="0070C0"/>
                  </a:solidFill>
                  <a:effectLst/>
                  <a:uLnTx/>
                  <a:uFillTx/>
                  <a:latin typeface="Calibri"/>
                  <a:ea typeface="+mn-ea"/>
                  <a:cs typeface="+mn-cs"/>
                </a:rPr>
                <a:t> number of nodes and layers</a:t>
              </a:r>
            </a:p>
          </p:txBody>
        </p:sp>
        <p:sp>
          <p:nvSpPr>
            <p:cNvPr id="68" name="TextBox 67"/>
            <p:cNvSpPr txBox="1"/>
            <p:nvPr/>
          </p:nvSpPr>
          <p:spPr>
            <a:xfrm>
              <a:off x="5671115" y="4367432"/>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1</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9" name="TextBox 68"/>
            <p:cNvSpPr txBox="1"/>
            <p:nvPr/>
          </p:nvSpPr>
          <p:spPr>
            <a:xfrm>
              <a:off x="5671115" y="4858786"/>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2</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70" name="Picture 69"/>
          <p:cNvPicPr>
            <a:picLocks noChangeAspect="1"/>
          </p:cNvPicPr>
          <p:nvPr/>
        </p:nvPicPr>
        <p:blipFill>
          <a:blip r:embed="rId4"/>
          <a:stretch>
            <a:fillRect/>
          </a:stretch>
        </p:blipFill>
        <p:spPr>
          <a:xfrm>
            <a:off x="6456040" y="1601887"/>
            <a:ext cx="3228231" cy="2590723"/>
          </a:xfrm>
          <a:prstGeom prst="rect">
            <a:avLst/>
          </a:prstGeom>
        </p:spPr>
      </p:pic>
      <p:grpSp>
        <p:nvGrpSpPr>
          <p:cNvPr id="35" name="Group 34"/>
          <p:cNvGrpSpPr/>
          <p:nvPr/>
        </p:nvGrpSpPr>
        <p:grpSpPr>
          <a:xfrm>
            <a:off x="7349370" y="2060848"/>
            <a:ext cx="143924" cy="1342418"/>
            <a:chOff x="7349370" y="1973805"/>
            <a:chExt cx="143924" cy="1342418"/>
          </a:xfrm>
        </p:grpSpPr>
        <p:cxnSp>
          <p:nvCxnSpPr>
            <p:cNvPr id="36" name="Straight Connector 35"/>
            <p:cNvCxnSpPr/>
            <p:nvPr/>
          </p:nvCxnSpPr>
          <p:spPr>
            <a:xfrm flipH="1">
              <a:off x="7392144" y="1973805"/>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flipH="1">
              <a:off x="7421286" y="1988840"/>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flipH="1">
              <a:off x="7392144"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9" name="Straight Connector 38"/>
            <p:cNvCxnSpPr/>
            <p:nvPr/>
          </p:nvCxnSpPr>
          <p:spPr>
            <a:xfrm flipH="1">
              <a:off x="7428148"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 name="Straight Connector 39"/>
            <p:cNvCxnSpPr/>
            <p:nvPr/>
          </p:nvCxnSpPr>
          <p:spPr>
            <a:xfrm flipH="1">
              <a:off x="7385282"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1" name="Straight Connector 40"/>
            <p:cNvCxnSpPr/>
            <p:nvPr/>
          </p:nvCxnSpPr>
          <p:spPr>
            <a:xfrm flipH="1">
              <a:off x="7421286"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2" name="Straight Connector 41"/>
            <p:cNvCxnSpPr/>
            <p:nvPr/>
          </p:nvCxnSpPr>
          <p:spPr>
            <a:xfrm rot="16200000" flipH="1">
              <a:off x="7356888" y="3236697"/>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3" name="Straight Connector 42"/>
            <p:cNvCxnSpPr/>
            <p:nvPr/>
          </p:nvCxnSpPr>
          <p:spPr>
            <a:xfrm rot="16200000" flipH="1">
              <a:off x="7378512" y="3212340"/>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cxnSp>
        <p:nvCxnSpPr>
          <p:cNvPr id="13" name="Straight Arrow Connector 12"/>
          <p:cNvCxnSpPr/>
          <p:nvPr/>
        </p:nvCxnSpPr>
        <p:spPr>
          <a:xfrm>
            <a:off x="5828822" y="4084709"/>
            <a:ext cx="368296" cy="46189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grpSp>
        <p:nvGrpSpPr>
          <p:cNvPr id="11" name="Group 10"/>
          <p:cNvGrpSpPr/>
          <p:nvPr/>
        </p:nvGrpSpPr>
        <p:grpSpPr>
          <a:xfrm>
            <a:off x="5851478" y="2487381"/>
            <a:ext cx="2000848" cy="1387390"/>
            <a:chOff x="5851478" y="2487381"/>
            <a:chExt cx="2000848" cy="1387390"/>
          </a:xfrm>
        </p:grpSpPr>
        <p:cxnSp>
          <p:nvCxnSpPr>
            <p:cNvPr id="74" name="Straight Arrow Connector 73"/>
            <p:cNvCxnSpPr/>
            <p:nvPr/>
          </p:nvCxnSpPr>
          <p:spPr>
            <a:xfrm flipV="1">
              <a:off x="5851478" y="2487381"/>
              <a:ext cx="2000848" cy="828007"/>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84" name="Straight Arrow Connector 83"/>
            <p:cNvCxnSpPr/>
            <p:nvPr/>
          </p:nvCxnSpPr>
          <p:spPr>
            <a:xfrm flipV="1">
              <a:off x="5876852" y="3110510"/>
              <a:ext cx="1975474" cy="764261"/>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4" name="Oval 13"/>
            <p:cNvSpPr>
              <a:spLocks noChangeAspect="1"/>
            </p:cNvSpPr>
            <p:nvPr/>
          </p:nvSpPr>
          <p:spPr>
            <a:xfrm>
              <a:off x="6224251" y="2879213"/>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Oval 66"/>
            <p:cNvSpPr>
              <a:spLocks noChangeAspect="1"/>
            </p:cNvSpPr>
            <p:nvPr/>
          </p:nvSpPr>
          <p:spPr>
            <a:xfrm>
              <a:off x="6246333" y="3414665"/>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8" name="TextBox 47"/>
          <p:cNvSpPr txBox="1"/>
          <p:nvPr/>
        </p:nvSpPr>
        <p:spPr>
          <a:xfrm>
            <a:off x="1044000" y="1260000"/>
            <a:ext cx="81512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Creating the L-MNL architecture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TextBox 48"/>
          <p:cNvSpPr txBox="1"/>
          <p:nvPr/>
        </p:nvSpPr>
        <p:spPr>
          <a:xfrm>
            <a:off x="2893608" y="1820276"/>
            <a:ext cx="3250945" cy="38139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MLP-part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5B75FB-9B79-45A6-3D99-2BFD6F6329F6}"/>
                  </a:ext>
                </a:extLst>
              </p:cNvPr>
              <p:cNvSpPr txBox="1"/>
              <p:nvPr/>
            </p:nvSpPr>
            <p:spPr>
              <a:xfrm>
                <a:off x="6168009" y="4288018"/>
                <a:ext cx="2747391" cy="73003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L"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𝑀𝐿𝑃</m:t>
                          </m:r>
                        </m:sup>
                      </m:sSub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Ψ</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Ψ</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e>
                      </m:d>
                    </m:oMath>
                  </m:oMathPara>
                </a14:m>
                <a:endParaRPr kumimoji="0" lang="en-NL" sz="1800" b="0"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L"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𝑀𝐿𝑃</m:t>
                          </m:r>
                        </m:sup>
                      </m:sSub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3</m:t>
                              </m:r>
                            </m:sub>
                          </m:sSub>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Ψ</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4</m:t>
                              </m:r>
                            </m:sub>
                          </m:sSub>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Ψ</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e>
                      </m:d>
                    </m:oMath>
                  </m:oMathPara>
                </a14:m>
                <a:endParaRPr kumimoji="0" lang="en-NL" sz="1800" b="0"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1B5B75FB-9B79-45A6-3D99-2BFD6F6329F6}"/>
                  </a:ext>
                </a:extLst>
              </p:cNvPr>
              <p:cNvSpPr txBox="1">
                <a:spLocks noRot="1" noChangeAspect="1" noMove="1" noResize="1" noEditPoints="1" noAdjustHandles="1" noChangeArrowheads="1" noChangeShapeType="1" noTextEdit="1"/>
              </p:cNvSpPr>
              <p:nvPr/>
            </p:nvSpPr>
            <p:spPr>
              <a:xfrm>
                <a:off x="6168009" y="4288018"/>
                <a:ext cx="2747391" cy="730037"/>
              </a:xfrm>
              <a:prstGeom prst="rect">
                <a:avLst/>
              </a:prstGeom>
              <a:blipFill>
                <a:blip r:embed="rId6"/>
                <a:stretch>
                  <a:fillRect/>
                </a:stretch>
              </a:blipFill>
            </p:spPr>
            <p:txBody>
              <a:bodyPr/>
              <a:lstStyle/>
              <a:p>
                <a:r>
                  <a:rPr lang="en-NL">
                    <a:noFill/>
                  </a:rPr>
                  <a:t> </a:t>
                </a:r>
              </a:p>
            </p:txBody>
          </p:sp>
        </mc:Fallback>
      </mc:AlternateContent>
      <p:grpSp>
        <p:nvGrpSpPr>
          <p:cNvPr id="19" name="Group 18">
            <a:extLst>
              <a:ext uri="{FF2B5EF4-FFF2-40B4-BE49-F238E27FC236}">
                <a16:creationId xmlns:a16="http://schemas.microsoft.com/office/drawing/2014/main" id="{93A4FEDA-4A28-17FE-E2FA-CA6C55DE7179}"/>
              </a:ext>
            </a:extLst>
          </p:cNvPr>
          <p:cNvGrpSpPr/>
          <p:nvPr/>
        </p:nvGrpSpPr>
        <p:grpSpPr>
          <a:xfrm>
            <a:off x="8158191" y="1196752"/>
            <a:ext cx="3283226" cy="836836"/>
            <a:chOff x="8158191" y="1196752"/>
            <a:chExt cx="3283226" cy="836836"/>
          </a:xfrm>
        </p:grpSpPr>
        <p:sp>
          <p:nvSpPr>
            <p:cNvPr id="72" name="Rounded Rectangle 71"/>
            <p:cNvSpPr/>
            <p:nvPr/>
          </p:nvSpPr>
          <p:spPr>
            <a:xfrm>
              <a:off x="10440649" y="1196752"/>
              <a:ext cx="921089" cy="8368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F290470-587B-706B-5763-4B995885939E}"/>
                    </a:ext>
                  </a:extLst>
                </p:cNvPr>
                <p:cNvSpPr txBox="1"/>
                <p:nvPr/>
              </p:nvSpPr>
              <p:spPr>
                <a:xfrm>
                  <a:off x="8158191" y="1284590"/>
                  <a:ext cx="3283226" cy="71278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𝑇𝑇</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𝑇𝐶</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𝑀𝐿𝑃</m:t>
                            </m:r>
                          </m:sup>
                        </m:sSubSup>
                      </m:oMath>
                    </m:oMathPara>
                  </a14:m>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𝑇𝑇</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𝑇𝐶</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𝑀𝐿𝑃</m:t>
                            </m:r>
                          </m:sup>
                        </m:sSubSup>
                      </m:oMath>
                    </m:oMathPara>
                  </a14:m>
                  <a:endParaRPr kumimoji="0" lang="en-NL"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DF290470-587B-706B-5763-4B995885939E}"/>
                    </a:ext>
                  </a:extLst>
                </p:cNvPr>
                <p:cNvSpPr txBox="1">
                  <a:spLocks noRot="1" noChangeAspect="1" noMove="1" noResize="1" noEditPoints="1" noAdjustHandles="1" noChangeArrowheads="1" noChangeShapeType="1" noTextEdit="1"/>
                </p:cNvSpPr>
                <p:nvPr/>
              </p:nvSpPr>
              <p:spPr>
                <a:xfrm>
                  <a:off x="8158191" y="1284590"/>
                  <a:ext cx="3283226" cy="712787"/>
                </a:xfrm>
                <a:prstGeom prst="rect">
                  <a:avLst/>
                </a:prstGeom>
                <a:blipFill>
                  <a:blip r:embed="rId7"/>
                  <a:stretch>
                    <a:fillRect/>
                  </a:stretch>
                </a:blipFill>
              </p:spPr>
              <p:txBody>
                <a:bodyPr/>
                <a:lstStyle/>
                <a:p>
                  <a:r>
                    <a:rPr lang="en-NL">
                      <a:noFill/>
                    </a:rPr>
                    <a:t> </a:t>
                  </a:r>
                </a:p>
              </p:txBody>
            </p:sp>
          </mc:Fallback>
        </mc:AlternateContent>
      </p:grpSp>
      <p:grpSp>
        <p:nvGrpSpPr>
          <p:cNvPr id="15" name="Group 14">
            <a:extLst>
              <a:ext uri="{FF2B5EF4-FFF2-40B4-BE49-F238E27FC236}">
                <a16:creationId xmlns:a16="http://schemas.microsoft.com/office/drawing/2014/main" id="{2769B8D9-ACA2-D878-AD64-6A5B0F32D9FB}"/>
              </a:ext>
            </a:extLst>
          </p:cNvPr>
          <p:cNvGrpSpPr/>
          <p:nvPr/>
        </p:nvGrpSpPr>
        <p:grpSpPr>
          <a:xfrm>
            <a:off x="5380625" y="3167032"/>
            <a:ext cx="483540" cy="865904"/>
            <a:chOff x="5380625" y="3167032"/>
            <a:chExt cx="483540" cy="865904"/>
          </a:xfrm>
        </p:grpSpPr>
        <mc:AlternateContent xmlns:mc="http://schemas.openxmlformats.org/markup-compatibility/2006" xmlns:a14="http://schemas.microsoft.com/office/drawing/2010/main">
          <mc:Choice Requires="a14">
            <p:sp>
              <p:nvSpPr>
                <p:cNvPr id="45" name="TextBox 44"/>
                <p:cNvSpPr txBox="1"/>
                <p:nvPr/>
              </p:nvSpPr>
              <p:spPr>
                <a:xfrm>
                  <a:off x="5380625" y="3167032"/>
                  <a:ext cx="474609" cy="3415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𝑀𝐿𝑃</m:t>
                            </m:r>
                          </m:sup>
                        </m:sSubSup>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380625" y="3167032"/>
                  <a:ext cx="474609" cy="341568"/>
                </a:xfrm>
                <a:prstGeom prst="rect">
                  <a:avLst/>
                </a:prstGeom>
                <a:blipFill>
                  <a:blip r:embed="rId8"/>
                  <a:stretch>
                    <a:fillRect r="-205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1E245A-4829-3609-D9A9-F42612FD1C6C}"/>
                    </a:ext>
                  </a:extLst>
                </p:cNvPr>
                <p:cNvSpPr txBox="1"/>
                <p:nvPr/>
              </p:nvSpPr>
              <p:spPr>
                <a:xfrm>
                  <a:off x="5389556" y="3691368"/>
                  <a:ext cx="474609" cy="3415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𝑀𝐿𝑃</m:t>
                            </m:r>
                          </m:sup>
                        </m:sSubSup>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a:extLst>
                    <a:ext uri="{FF2B5EF4-FFF2-40B4-BE49-F238E27FC236}">
                      <a16:creationId xmlns:a16="http://schemas.microsoft.com/office/drawing/2014/main" id="{FF1E245A-4829-3609-D9A9-F42612FD1C6C}"/>
                    </a:ext>
                  </a:extLst>
                </p:cNvPr>
                <p:cNvSpPr txBox="1">
                  <a:spLocks noRot="1" noChangeAspect="1" noMove="1" noResize="1" noEditPoints="1" noAdjustHandles="1" noChangeArrowheads="1" noChangeShapeType="1" noTextEdit="1"/>
                </p:cNvSpPr>
                <p:nvPr/>
              </p:nvSpPr>
              <p:spPr>
                <a:xfrm>
                  <a:off x="5389556" y="3691368"/>
                  <a:ext cx="474609" cy="341568"/>
                </a:xfrm>
                <a:prstGeom prst="rect">
                  <a:avLst/>
                </a:prstGeom>
                <a:blipFill>
                  <a:blip r:embed="rId9"/>
                  <a:stretch>
                    <a:fillRect r="-23684"/>
                  </a:stretch>
                </a:blipFill>
              </p:spPr>
              <p:txBody>
                <a:bodyPr/>
                <a:lstStyle/>
                <a:p>
                  <a:r>
                    <a:rPr lang="en-GB">
                      <a:noFill/>
                    </a:rPr>
                    <a:t> </a:t>
                  </a:r>
                </a:p>
              </p:txBody>
            </p:sp>
          </mc:Fallback>
        </mc:AlternateContent>
      </p:grpSp>
      <p:sp>
        <p:nvSpPr>
          <p:cNvPr id="9" name="TextBox 8">
            <a:extLst>
              <a:ext uri="{FF2B5EF4-FFF2-40B4-BE49-F238E27FC236}">
                <a16:creationId xmlns:a16="http://schemas.microsoft.com/office/drawing/2014/main" id="{0057CE14-6AD2-CA40-C27D-13795389177B}"/>
              </a:ext>
            </a:extLst>
          </p:cNvPr>
          <p:cNvSpPr txBox="1"/>
          <p:nvPr/>
        </p:nvSpPr>
        <p:spPr>
          <a:xfrm>
            <a:off x="9195242" y="5061083"/>
            <a:ext cx="2747392" cy="1200329"/>
          </a:xfrm>
          <a:prstGeom prst="roundRect">
            <a:avLst/>
          </a:prstGeom>
          <a:solidFill>
            <a:schemeClr val="accent4">
              <a:lumMod val="20000"/>
              <a:lumOff val="80000"/>
            </a:schemeClr>
          </a:solidFill>
          <a:ln>
            <a:solidFill>
              <a:srgbClr val="24B5B3"/>
            </a:solidFill>
          </a:ln>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In this example, β</a:t>
            </a:r>
            <a:r>
              <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TT </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and β</a:t>
            </a:r>
            <a:r>
              <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TC</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can be interpreted as marginal utilities of cost and time</a:t>
            </a:r>
            <a:endPar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12" name="Picture 2" descr="Image result for understand icon">
            <a:extLst>
              <a:ext uri="{FF2B5EF4-FFF2-40B4-BE49-F238E27FC236}">
                <a16:creationId xmlns:a16="http://schemas.microsoft.com/office/drawing/2014/main" id="{08A58702-116F-C533-495A-5349EED6A57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0155" y="5130167"/>
            <a:ext cx="1062159" cy="106215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252E1E9-FB51-BDA1-FBA7-6EA45F4EBE56}"/>
              </a:ext>
            </a:extLst>
          </p:cNvPr>
          <p:cNvGrpSpPr/>
          <p:nvPr/>
        </p:nvGrpSpPr>
        <p:grpSpPr>
          <a:xfrm>
            <a:off x="7916420" y="2272628"/>
            <a:ext cx="474610" cy="946061"/>
            <a:chOff x="5380624" y="3167032"/>
            <a:chExt cx="474610" cy="94606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4CB6C95-5C47-2CB0-1EC5-585C63A2547F}"/>
                    </a:ext>
                  </a:extLst>
                </p:cNvPr>
                <p:cNvSpPr txBox="1"/>
                <p:nvPr/>
              </p:nvSpPr>
              <p:spPr>
                <a:xfrm>
                  <a:off x="5380625" y="3167032"/>
                  <a:ext cx="474609" cy="3632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sSubSup>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0" name="TextBox 19">
                  <a:extLst>
                    <a:ext uri="{FF2B5EF4-FFF2-40B4-BE49-F238E27FC236}">
                      <a16:creationId xmlns:a16="http://schemas.microsoft.com/office/drawing/2014/main" id="{F4CB6C95-5C47-2CB0-1EC5-585C63A2547F}"/>
                    </a:ext>
                  </a:extLst>
                </p:cNvPr>
                <p:cNvSpPr txBox="1">
                  <a:spLocks noRot="1" noChangeAspect="1" noMove="1" noResize="1" noEditPoints="1" noAdjustHandles="1" noChangeArrowheads="1" noChangeShapeType="1" noTextEdit="1"/>
                </p:cNvSpPr>
                <p:nvPr/>
              </p:nvSpPr>
              <p:spPr>
                <a:xfrm>
                  <a:off x="5380625" y="3167032"/>
                  <a:ext cx="474609" cy="36324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AD44F7-CA34-BA28-EF8C-2314370738B4}"/>
                    </a:ext>
                  </a:extLst>
                </p:cNvPr>
                <p:cNvSpPr txBox="1"/>
                <p:nvPr/>
              </p:nvSpPr>
              <p:spPr>
                <a:xfrm>
                  <a:off x="5380624" y="3749404"/>
                  <a:ext cx="474609" cy="363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sSubSup>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1" name="TextBox 20">
                  <a:extLst>
                    <a:ext uri="{FF2B5EF4-FFF2-40B4-BE49-F238E27FC236}">
                      <a16:creationId xmlns:a16="http://schemas.microsoft.com/office/drawing/2014/main" id="{B4AD44F7-CA34-BA28-EF8C-2314370738B4}"/>
                    </a:ext>
                  </a:extLst>
                </p:cNvPr>
                <p:cNvSpPr txBox="1">
                  <a:spLocks noRot="1" noChangeAspect="1" noMove="1" noResize="1" noEditPoints="1" noAdjustHandles="1" noChangeArrowheads="1" noChangeShapeType="1" noTextEdit="1"/>
                </p:cNvSpPr>
                <p:nvPr/>
              </p:nvSpPr>
              <p:spPr>
                <a:xfrm>
                  <a:off x="5380624" y="3749404"/>
                  <a:ext cx="474609" cy="363689"/>
                </a:xfrm>
                <a:prstGeom prst="rect">
                  <a:avLst/>
                </a:prstGeom>
                <a:blipFill>
                  <a:blip r:embed="rId12"/>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43049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92" y="0"/>
            <a:ext cx="10791646" cy="6850061"/>
          </a:xfrm>
        </p:spPr>
        <p:txBody>
          <a:bodyPr>
            <a:normAutofit/>
          </a:bodyPr>
          <a:lstStyle/>
          <a:p>
            <a:r>
              <a:rPr lang="en-US" sz="4000" dirty="0">
                <a:cs typeface="Times New Roman" panose="02020603050405020304" pitchFamily="18" charset="0"/>
                <a:sym typeface="Wingdings" panose="05000000000000000000" pitchFamily="2" charset="2"/>
              </a:rPr>
              <a:t>ASU-DNN</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9CC6748C-6761-BC3E-D2CD-06976E1968BB}"/>
              </a:ext>
            </a:extLst>
          </p:cNvPr>
          <p:cNvSpPr txBox="1"/>
          <p:nvPr/>
        </p:nvSpPr>
        <p:spPr>
          <a:xfrm>
            <a:off x="1554822" y="4695290"/>
            <a:ext cx="9082355" cy="904125"/>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Wang, S., Mo, B., &amp; Zhao, J. (2020). Deep neural networks for choice analysis: Architecture design with alternative-specific utility functions. </a:t>
            </a:r>
            <a:r>
              <a:rPr kumimoji="0" lang="en-GB"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Transportation Research Part C: Emerging Technologies</a:t>
            </a: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t>
            </a:r>
            <a:r>
              <a:rPr kumimoji="0" lang="en-GB"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112</a:t>
            </a: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234-251.</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156758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92DA663-57B2-AB07-CB6D-8EA195C19956}"/>
              </a:ext>
            </a:extLst>
          </p:cNvPr>
          <p:cNvGrpSpPr/>
          <p:nvPr/>
        </p:nvGrpSpPr>
        <p:grpSpPr>
          <a:xfrm>
            <a:off x="7448549" y="395377"/>
            <a:ext cx="4202617" cy="6138149"/>
            <a:chOff x="7448549" y="395377"/>
            <a:chExt cx="4202617" cy="6138149"/>
          </a:xfrm>
        </p:grpSpPr>
        <p:pic>
          <p:nvPicPr>
            <p:cNvPr id="9" name="Picture 8">
              <a:extLst>
                <a:ext uri="{FF2B5EF4-FFF2-40B4-BE49-F238E27FC236}">
                  <a16:creationId xmlns:a16="http://schemas.microsoft.com/office/drawing/2014/main" id="{567F9BFB-0C65-5C7E-D5D2-EA97D8188692}"/>
                </a:ext>
              </a:extLst>
            </p:cNvPr>
            <p:cNvPicPr>
              <a:picLocks noChangeAspect="1"/>
            </p:cNvPicPr>
            <p:nvPr/>
          </p:nvPicPr>
          <p:blipFill>
            <a:blip r:embed="rId3"/>
            <a:stretch>
              <a:fillRect/>
            </a:stretch>
          </p:blipFill>
          <p:spPr>
            <a:xfrm>
              <a:off x="8449237" y="849599"/>
              <a:ext cx="2007198" cy="1479974"/>
            </a:xfrm>
            <a:prstGeom prst="rect">
              <a:avLst/>
            </a:prstGeom>
          </p:spPr>
        </p:pic>
        <p:pic>
          <p:nvPicPr>
            <p:cNvPr id="11" name="Picture 10">
              <a:extLst>
                <a:ext uri="{FF2B5EF4-FFF2-40B4-BE49-F238E27FC236}">
                  <a16:creationId xmlns:a16="http://schemas.microsoft.com/office/drawing/2014/main" id="{76891BDE-C1D8-9324-14F5-33F5DB5C205E}"/>
                </a:ext>
              </a:extLst>
            </p:cNvPr>
            <p:cNvPicPr>
              <a:picLocks noChangeAspect="1"/>
            </p:cNvPicPr>
            <p:nvPr/>
          </p:nvPicPr>
          <p:blipFill>
            <a:blip r:embed="rId3"/>
            <a:stretch>
              <a:fillRect/>
            </a:stretch>
          </p:blipFill>
          <p:spPr>
            <a:xfrm>
              <a:off x="8449236" y="2476861"/>
              <a:ext cx="2007198" cy="1479974"/>
            </a:xfrm>
            <a:prstGeom prst="rect">
              <a:avLst/>
            </a:prstGeom>
          </p:spPr>
        </p:pic>
        <p:pic>
          <p:nvPicPr>
            <p:cNvPr id="12" name="Picture 11">
              <a:extLst>
                <a:ext uri="{FF2B5EF4-FFF2-40B4-BE49-F238E27FC236}">
                  <a16:creationId xmlns:a16="http://schemas.microsoft.com/office/drawing/2014/main" id="{DD672869-251C-5ADC-2041-5EAC6068AF3F}"/>
                </a:ext>
              </a:extLst>
            </p:cNvPr>
            <p:cNvPicPr>
              <a:picLocks noChangeAspect="1"/>
            </p:cNvPicPr>
            <p:nvPr/>
          </p:nvPicPr>
          <p:blipFill>
            <a:blip r:embed="rId3"/>
            <a:stretch>
              <a:fillRect/>
            </a:stretch>
          </p:blipFill>
          <p:spPr>
            <a:xfrm>
              <a:off x="8421842" y="4161163"/>
              <a:ext cx="2007198" cy="1479974"/>
            </a:xfrm>
            <a:prstGeom prst="rect">
              <a:avLst/>
            </a:prstGeom>
          </p:spPr>
        </p:pic>
        <p:sp>
          <p:nvSpPr>
            <p:cNvPr id="27" name="TextBox 26">
              <a:extLst>
                <a:ext uri="{FF2B5EF4-FFF2-40B4-BE49-F238E27FC236}">
                  <a16:creationId xmlns:a16="http://schemas.microsoft.com/office/drawing/2014/main" id="{6456B899-C874-63DA-1CD9-9DBF289041F7}"/>
                </a:ext>
              </a:extLst>
            </p:cNvPr>
            <p:cNvSpPr txBox="1"/>
            <p:nvPr/>
          </p:nvSpPr>
          <p:spPr>
            <a:xfrm>
              <a:off x="8040475" y="1035170"/>
              <a:ext cx="468828" cy="114863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X</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1n</a:t>
              </a:r>
            </a:p>
          </p:txBody>
        </p:sp>
        <p:sp>
          <p:nvSpPr>
            <p:cNvPr id="28" name="TextBox 27">
              <a:extLst>
                <a:ext uri="{FF2B5EF4-FFF2-40B4-BE49-F238E27FC236}">
                  <a16:creationId xmlns:a16="http://schemas.microsoft.com/office/drawing/2014/main" id="{981CCB88-183F-6602-8BC0-75ABB6C5B6E1}"/>
                </a:ext>
              </a:extLst>
            </p:cNvPr>
            <p:cNvSpPr txBox="1"/>
            <p:nvPr/>
          </p:nvSpPr>
          <p:spPr>
            <a:xfrm>
              <a:off x="8040475" y="2642532"/>
              <a:ext cx="468828" cy="114863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X</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2n</a:t>
              </a:r>
            </a:p>
          </p:txBody>
        </p:sp>
        <p:sp>
          <p:nvSpPr>
            <p:cNvPr id="30" name="TextBox 29">
              <a:extLst>
                <a:ext uri="{FF2B5EF4-FFF2-40B4-BE49-F238E27FC236}">
                  <a16:creationId xmlns:a16="http://schemas.microsoft.com/office/drawing/2014/main" id="{D8A6AF7F-5206-7333-53EB-99CFB30B04C0}"/>
                </a:ext>
              </a:extLst>
            </p:cNvPr>
            <p:cNvSpPr txBox="1"/>
            <p:nvPr/>
          </p:nvSpPr>
          <p:spPr>
            <a:xfrm>
              <a:off x="8040475" y="4332875"/>
              <a:ext cx="468828" cy="114863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X</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3n</a:t>
              </a:r>
            </a:p>
          </p:txBody>
        </p:sp>
        <p:sp>
          <p:nvSpPr>
            <p:cNvPr id="32" name="TextBox 31">
              <a:extLst>
                <a:ext uri="{FF2B5EF4-FFF2-40B4-BE49-F238E27FC236}">
                  <a16:creationId xmlns:a16="http://schemas.microsoft.com/office/drawing/2014/main" id="{04B957C5-5BE0-33BE-035B-B9143A4C20F4}"/>
                </a:ext>
              </a:extLst>
            </p:cNvPr>
            <p:cNvSpPr txBox="1"/>
            <p:nvPr/>
          </p:nvSpPr>
          <p:spPr>
            <a:xfrm>
              <a:off x="9947362" y="395377"/>
              <a:ext cx="914248" cy="664933"/>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Utilities</a:t>
              </a:r>
            </a:p>
            <a:p>
              <a:pPr marL="0" marR="0" lvl="0" indent="0" algn="ct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t>
              </a:r>
            </a:p>
          </p:txBody>
        </p:sp>
        <p:graphicFrame>
          <p:nvGraphicFramePr>
            <p:cNvPr id="40" name="Object 39">
              <a:extLst>
                <a:ext uri="{FF2B5EF4-FFF2-40B4-BE49-F238E27FC236}">
                  <a16:creationId xmlns:a16="http://schemas.microsoft.com/office/drawing/2014/main" id="{3B206AED-7829-073E-A109-334F0B3BA2F7}"/>
                </a:ext>
              </a:extLst>
            </p:cNvPr>
            <p:cNvGraphicFramePr>
              <a:graphicFrameLocks noChangeAspect="1"/>
            </p:cNvGraphicFramePr>
            <p:nvPr/>
          </p:nvGraphicFramePr>
          <p:xfrm>
            <a:off x="10146741" y="5614279"/>
            <a:ext cx="1086383" cy="919247"/>
          </p:xfrm>
          <a:graphic>
            <a:graphicData uri="http://schemas.openxmlformats.org/presentationml/2006/ole">
              <mc:AlternateContent xmlns:mc="http://schemas.openxmlformats.org/markup-compatibility/2006">
                <mc:Choice xmlns:v="urn:schemas-microsoft-com:vml" Requires="v">
                  <p:oleObj name="Equation" r:id="rId4" imgW="660240" imgH="558720" progId="Equation.DSMT4">
                    <p:embed/>
                  </p:oleObj>
                </mc:Choice>
                <mc:Fallback>
                  <p:oleObj name="Equation" r:id="rId4" imgW="660240" imgH="558720" progId="Equation.DSMT4">
                    <p:embed/>
                    <p:pic>
                      <p:nvPicPr>
                        <p:cNvPr id="40" name="Object 39">
                          <a:extLst>
                            <a:ext uri="{FF2B5EF4-FFF2-40B4-BE49-F238E27FC236}">
                              <a16:creationId xmlns:a16="http://schemas.microsoft.com/office/drawing/2014/main" id="{3B206AED-7829-073E-A109-334F0B3BA2F7}"/>
                            </a:ext>
                          </a:extLst>
                        </p:cNvPr>
                        <p:cNvPicPr/>
                        <p:nvPr/>
                      </p:nvPicPr>
                      <p:blipFill>
                        <a:blip r:embed="rId5"/>
                        <a:stretch>
                          <a:fillRect/>
                        </a:stretch>
                      </p:blipFill>
                      <p:spPr>
                        <a:xfrm>
                          <a:off x="10146741" y="5614279"/>
                          <a:ext cx="1086383" cy="919247"/>
                        </a:xfrm>
                        <a:prstGeom prst="rect">
                          <a:avLst/>
                        </a:prstGeom>
                      </p:spPr>
                    </p:pic>
                  </p:oleObj>
                </mc:Fallback>
              </mc:AlternateContent>
            </a:graphicData>
          </a:graphic>
        </p:graphicFrame>
        <p:sp>
          <p:nvSpPr>
            <p:cNvPr id="41" name="Oval 40">
              <a:extLst>
                <a:ext uri="{FF2B5EF4-FFF2-40B4-BE49-F238E27FC236}">
                  <a16:creationId xmlns:a16="http://schemas.microsoft.com/office/drawing/2014/main" id="{0F548B82-ED61-C5DA-D430-562E434FA6B2}"/>
                </a:ext>
              </a:extLst>
            </p:cNvPr>
            <p:cNvSpPr>
              <a:spLocks noChangeAspect="1"/>
            </p:cNvSpPr>
            <p:nvPr/>
          </p:nvSpPr>
          <p:spPr>
            <a:xfrm>
              <a:off x="11219166" y="1373586"/>
              <a:ext cx="432000" cy="432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sp>
          <p:nvSpPr>
            <p:cNvPr id="45" name="Oval 44">
              <a:extLst>
                <a:ext uri="{FF2B5EF4-FFF2-40B4-BE49-F238E27FC236}">
                  <a16:creationId xmlns:a16="http://schemas.microsoft.com/office/drawing/2014/main" id="{9518BC1A-E647-CA70-EB6D-46014E2CCD92}"/>
                </a:ext>
              </a:extLst>
            </p:cNvPr>
            <p:cNvSpPr>
              <a:spLocks noChangeAspect="1"/>
            </p:cNvSpPr>
            <p:nvPr/>
          </p:nvSpPr>
          <p:spPr>
            <a:xfrm>
              <a:off x="11207474" y="2993070"/>
              <a:ext cx="432000" cy="432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sp>
          <p:nvSpPr>
            <p:cNvPr id="46" name="Oval 45">
              <a:extLst>
                <a:ext uri="{FF2B5EF4-FFF2-40B4-BE49-F238E27FC236}">
                  <a16:creationId xmlns:a16="http://schemas.microsoft.com/office/drawing/2014/main" id="{E4CB9E8A-7E42-EE67-6E98-CB0757944333}"/>
                </a:ext>
              </a:extLst>
            </p:cNvPr>
            <p:cNvSpPr>
              <a:spLocks noChangeAspect="1"/>
            </p:cNvSpPr>
            <p:nvPr/>
          </p:nvSpPr>
          <p:spPr>
            <a:xfrm>
              <a:off x="11193407" y="4662186"/>
              <a:ext cx="432000" cy="432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p>
          </p:txBody>
        </p:sp>
        <p:cxnSp>
          <p:nvCxnSpPr>
            <p:cNvPr id="49" name="Straight Arrow Connector 48">
              <a:extLst>
                <a:ext uri="{FF2B5EF4-FFF2-40B4-BE49-F238E27FC236}">
                  <a16:creationId xmlns:a16="http://schemas.microsoft.com/office/drawing/2014/main" id="{F62446DF-B28C-DB92-19DB-3D3A3C5701AB}"/>
                </a:ext>
              </a:extLst>
            </p:cNvPr>
            <p:cNvCxnSpPr>
              <a:cxnSpLocks/>
            </p:cNvCxnSpPr>
            <p:nvPr/>
          </p:nvCxnSpPr>
          <p:spPr>
            <a:xfrm>
              <a:off x="10404486" y="1589586"/>
              <a:ext cx="77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2096717-759F-F972-0A25-BF31336F4EEB}"/>
                </a:ext>
              </a:extLst>
            </p:cNvPr>
            <p:cNvCxnSpPr>
              <a:cxnSpLocks/>
            </p:cNvCxnSpPr>
            <p:nvPr/>
          </p:nvCxnSpPr>
          <p:spPr>
            <a:xfrm>
              <a:off x="10404486" y="3216848"/>
              <a:ext cx="77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5FBB6D7-BB61-12F2-E2B4-115DD6378181}"/>
                </a:ext>
              </a:extLst>
            </p:cNvPr>
            <p:cNvCxnSpPr>
              <a:cxnSpLocks/>
            </p:cNvCxnSpPr>
            <p:nvPr/>
          </p:nvCxnSpPr>
          <p:spPr>
            <a:xfrm>
              <a:off x="10404486" y="4881478"/>
              <a:ext cx="77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8539479-41A4-4E75-6C1D-2E294C39CF69}"/>
                </a:ext>
              </a:extLst>
            </p:cNvPr>
            <p:cNvSpPr/>
            <p:nvPr/>
          </p:nvSpPr>
          <p:spPr>
            <a:xfrm>
              <a:off x="10626233" y="1118626"/>
              <a:ext cx="423135" cy="4304914"/>
            </a:xfrm>
            <a:prstGeom prst="rect">
              <a:avLst/>
            </a:prstGeom>
            <a:solidFill>
              <a:schemeClr val="bg1"/>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7030A0"/>
                  </a:solidFill>
                  <a:effectLst/>
                  <a:uLnTx/>
                  <a:uFillTx/>
                  <a:latin typeface="Calibri" panose="020F0502020204030204"/>
                  <a:ea typeface="+mn-ea"/>
                  <a:cs typeface="+mn-cs"/>
                </a:rPr>
                <a:t>Softmax</a:t>
              </a: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8283A51-C03D-82C2-FE13-EB4E4D404840}"/>
                </a:ext>
              </a:extLst>
            </p:cNvPr>
            <p:cNvSpPr txBox="1"/>
            <p:nvPr/>
          </p:nvSpPr>
          <p:spPr>
            <a:xfrm>
              <a:off x="7448549" y="669466"/>
              <a:ext cx="1246974" cy="388745"/>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Attributes </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ASU-DNN</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p:cNvSpPr txBox="1"/>
          <p:nvPr/>
        </p:nvSpPr>
        <p:spPr>
          <a:xfrm>
            <a:off x="719999" y="1260000"/>
            <a:ext cx="608313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Idea “</a:t>
            </a:r>
            <a:r>
              <a:rPr kumimoji="0" lang="en-GB" sz="1800" b="1" i="1" u="none" strike="noStrike" kern="1200" cap="none" spc="0" normalizeH="0" baseline="0" noProof="0" dirty="0">
                <a:ln>
                  <a:noFill/>
                </a:ln>
                <a:solidFill>
                  <a:prstClr val="black"/>
                </a:solidFill>
                <a:effectLst/>
                <a:uLnTx/>
                <a:uFillTx/>
                <a:latin typeface="Calibri"/>
                <a:ea typeface="+mn-ea"/>
                <a:cs typeface="+mn-cs"/>
              </a:rPr>
              <a:t>Alternative-Specific Utility Deep Neural Network”</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To be consistent with utility maximisation principles,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can only be a function of the attributes of alternative </a:t>
            </a:r>
            <a:r>
              <a:rPr kumimoji="0" lang="en-GB" sz="1800" b="0" i="1"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19088"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(and not of attributes of alternative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j</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 name="Group 14">
            <a:extLst>
              <a:ext uri="{FF2B5EF4-FFF2-40B4-BE49-F238E27FC236}">
                <a16:creationId xmlns:a16="http://schemas.microsoft.com/office/drawing/2014/main" id="{1D13007C-0F77-B193-3A1B-EC2A17DFBD6C}"/>
              </a:ext>
            </a:extLst>
          </p:cNvPr>
          <p:cNvGrpSpPr/>
          <p:nvPr/>
        </p:nvGrpSpPr>
        <p:grpSpPr>
          <a:xfrm>
            <a:off x="7336690" y="3216848"/>
            <a:ext cx="2971876" cy="3011830"/>
            <a:chOff x="7336690" y="3216848"/>
            <a:chExt cx="2971876" cy="3011830"/>
          </a:xfrm>
        </p:grpSpPr>
        <p:cxnSp>
          <p:nvCxnSpPr>
            <p:cNvPr id="16" name="Straight Arrow Connector 15">
              <a:extLst>
                <a:ext uri="{FF2B5EF4-FFF2-40B4-BE49-F238E27FC236}">
                  <a16:creationId xmlns:a16="http://schemas.microsoft.com/office/drawing/2014/main" id="{FC2F6A95-78CE-1FBB-8AE9-0DE11B2494D4}"/>
                </a:ext>
              </a:extLst>
            </p:cNvPr>
            <p:cNvCxnSpPr>
              <a:cxnSpLocks/>
            </p:cNvCxnSpPr>
            <p:nvPr/>
          </p:nvCxnSpPr>
          <p:spPr>
            <a:xfrm flipV="1">
              <a:off x="7336690" y="3216848"/>
              <a:ext cx="2971876" cy="2615115"/>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CE6A52BD-2610-F405-CDC6-7579207E3D14}"/>
                </a:ext>
              </a:extLst>
            </p:cNvPr>
            <p:cNvCxnSpPr>
              <a:cxnSpLocks/>
            </p:cNvCxnSpPr>
            <p:nvPr/>
          </p:nvCxnSpPr>
          <p:spPr>
            <a:xfrm flipV="1">
              <a:off x="7336690" y="4901150"/>
              <a:ext cx="2971876" cy="1327528"/>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8" name="Oval 17">
              <a:extLst>
                <a:ext uri="{FF2B5EF4-FFF2-40B4-BE49-F238E27FC236}">
                  <a16:creationId xmlns:a16="http://schemas.microsoft.com/office/drawing/2014/main" id="{0330460B-4EA6-950A-D67D-D3AFABF93DED}"/>
                </a:ext>
              </a:extLst>
            </p:cNvPr>
            <p:cNvSpPr>
              <a:spLocks noChangeAspect="1"/>
            </p:cNvSpPr>
            <p:nvPr/>
          </p:nvSpPr>
          <p:spPr>
            <a:xfrm>
              <a:off x="7556549" y="5221086"/>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Oval 18">
              <a:extLst>
                <a:ext uri="{FF2B5EF4-FFF2-40B4-BE49-F238E27FC236}">
                  <a16:creationId xmlns:a16="http://schemas.microsoft.com/office/drawing/2014/main" id="{40FDFF88-A9A0-982F-9A13-3CA0A085BA60}"/>
                </a:ext>
              </a:extLst>
            </p:cNvPr>
            <p:cNvSpPr>
              <a:spLocks noChangeAspect="1"/>
            </p:cNvSpPr>
            <p:nvPr/>
          </p:nvSpPr>
          <p:spPr>
            <a:xfrm>
              <a:off x="7448549" y="4773478"/>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6" name="Oval 25">
            <a:extLst>
              <a:ext uri="{FF2B5EF4-FFF2-40B4-BE49-F238E27FC236}">
                <a16:creationId xmlns:a16="http://schemas.microsoft.com/office/drawing/2014/main" id="{ED5E0243-C314-090F-ADE1-A1758E3FD56C}"/>
              </a:ext>
            </a:extLst>
          </p:cNvPr>
          <p:cNvSpPr>
            <a:spLocks noChangeAspect="1"/>
          </p:cNvSpPr>
          <p:nvPr/>
        </p:nvSpPr>
        <p:spPr>
          <a:xfrm>
            <a:off x="7708949" y="5739248"/>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30283A01-D46B-A50C-3DFC-7EBCB70D2A6A}"/>
              </a:ext>
            </a:extLst>
          </p:cNvPr>
          <p:cNvGrpSpPr/>
          <p:nvPr/>
        </p:nvGrpSpPr>
        <p:grpSpPr>
          <a:xfrm>
            <a:off x="4170556" y="1589586"/>
            <a:ext cx="6138010" cy="5153577"/>
            <a:chOff x="4170556" y="1589586"/>
            <a:chExt cx="6138010" cy="5153577"/>
          </a:xfrm>
        </p:grpSpPr>
        <p:pic>
          <p:nvPicPr>
            <p:cNvPr id="13" name="Picture 12">
              <a:extLst>
                <a:ext uri="{FF2B5EF4-FFF2-40B4-BE49-F238E27FC236}">
                  <a16:creationId xmlns:a16="http://schemas.microsoft.com/office/drawing/2014/main" id="{E7999D34-A62B-093E-B6EA-7F973F5370D1}"/>
                </a:ext>
              </a:extLst>
            </p:cNvPr>
            <p:cNvPicPr>
              <a:picLocks noChangeAspect="1"/>
            </p:cNvPicPr>
            <p:nvPr/>
          </p:nvPicPr>
          <p:blipFill>
            <a:blip r:embed="rId6"/>
            <a:stretch>
              <a:fillRect/>
            </a:stretch>
          </p:blipFill>
          <p:spPr>
            <a:xfrm>
              <a:off x="5606104" y="4901150"/>
              <a:ext cx="1791928" cy="1842013"/>
            </a:xfrm>
            <a:prstGeom prst="rect">
              <a:avLst/>
            </a:prstGeom>
          </p:spPr>
        </p:pic>
        <p:cxnSp>
          <p:nvCxnSpPr>
            <p:cNvPr id="23" name="Straight Arrow Connector 22">
              <a:extLst>
                <a:ext uri="{FF2B5EF4-FFF2-40B4-BE49-F238E27FC236}">
                  <a16:creationId xmlns:a16="http://schemas.microsoft.com/office/drawing/2014/main" id="{B5C85AB4-8AE2-74D2-3B95-48C3369CD7E2}"/>
                </a:ext>
              </a:extLst>
            </p:cNvPr>
            <p:cNvCxnSpPr>
              <a:cxnSpLocks/>
            </p:cNvCxnSpPr>
            <p:nvPr/>
          </p:nvCxnSpPr>
          <p:spPr>
            <a:xfrm flipV="1">
              <a:off x="7336690" y="1589586"/>
              <a:ext cx="2971876" cy="3845662"/>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4F1A8D92-62F7-C2F5-D959-9B29BDBE1876}"/>
                </a:ext>
              </a:extLst>
            </p:cNvPr>
            <p:cNvSpPr txBox="1"/>
            <p:nvPr/>
          </p:nvSpPr>
          <p:spPr>
            <a:xfrm>
              <a:off x="4170556" y="5257647"/>
              <a:ext cx="1511445" cy="114863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Covariates </a:t>
              </a: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z</a:t>
              </a:r>
              <a:r>
                <a:rPr kumimoji="0" lang="en-GB" sz="1800" b="0" i="0" u="none" strike="noStrike" kern="1200" cap="none" spc="0" normalizeH="0" baseline="-2500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n</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grpSp>
        <p:nvGrpSpPr>
          <p:cNvPr id="36" name="Group 35">
            <a:extLst>
              <a:ext uri="{FF2B5EF4-FFF2-40B4-BE49-F238E27FC236}">
                <a16:creationId xmlns:a16="http://schemas.microsoft.com/office/drawing/2014/main" id="{0755BBEE-2575-FAD4-7E91-1E5C3ACB6D76}"/>
              </a:ext>
            </a:extLst>
          </p:cNvPr>
          <p:cNvGrpSpPr/>
          <p:nvPr/>
        </p:nvGrpSpPr>
        <p:grpSpPr>
          <a:xfrm>
            <a:off x="-80" y="3794146"/>
            <a:ext cx="6638867" cy="1575760"/>
            <a:chOff x="-80" y="3794146"/>
            <a:chExt cx="6638867" cy="157576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E1204B-B16D-D8DF-05B0-7B8CB74F8E49}"/>
                    </a:ext>
                  </a:extLst>
                </p:cNvPr>
                <p:cNvSpPr txBox="1"/>
                <p:nvPr/>
              </p:nvSpPr>
              <p:spPr>
                <a:xfrm>
                  <a:off x="715992" y="3812563"/>
                  <a:ext cx="5922795" cy="1557343"/>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Another MLP could be added to map the socio-demographic variables of the decision-maker (</a:t>
                  </a:r>
                  <a:r>
                    <a:rPr kumimoji="0" lang="en-GB" sz="1800" b="0" i="1" u="none" strike="noStrike" kern="1200" cap="none" spc="0" normalizeH="0" baseline="0" noProof="0" dirty="0">
                      <a:ln>
                        <a:noFill/>
                      </a:ln>
                      <a:solidFill>
                        <a:srgbClr val="24B5B3"/>
                      </a:solidFill>
                      <a:effectLst/>
                      <a:uLnTx/>
                      <a:uFillTx/>
                      <a:latin typeface="Calibri" panose="020F0502020204030204"/>
                      <a:ea typeface="+mn-ea"/>
                      <a:cs typeface="+mn-cs"/>
                    </a:rPr>
                    <a:t>z</a:t>
                  </a:r>
                  <a:r>
                    <a:rPr kumimoji="0" lang="en-GB" sz="1800" b="0" i="1" u="none" strike="noStrike" kern="1200" cap="none" spc="0" normalizeH="0" baseline="-25000" noProof="0" dirty="0">
                      <a:ln>
                        <a:noFill/>
                      </a:ln>
                      <a:solidFill>
                        <a:srgbClr val="24B5B3"/>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onto the utility </a:t>
                  </a:r>
                  <a:r>
                    <a:rPr kumimoji="0" lang="en-GB" sz="1800" b="1" i="1" u="none" strike="noStrike" kern="1200" cap="none" spc="0" normalizeH="0" baseline="0" noProof="0" dirty="0">
                      <a:ln>
                        <a:noFill/>
                      </a:ln>
                      <a:solidFill>
                        <a:srgbClr val="24B5B3"/>
                      </a:solidFill>
                      <a:effectLst/>
                      <a:uLnTx/>
                      <a:uFillTx/>
                      <a:latin typeface="Calibri" panose="020F0502020204030204"/>
                      <a:ea typeface="+mn-ea"/>
                      <a:cs typeface="+mn-cs"/>
                    </a:rPr>
                    <a:t>for each alternative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1" u="none" strike="noStrike" kern="1200" cap="none" spc="0" normalizeH="0" baseline="0" noProof="0" dirty="0">
                    <a:ln>
                      <a:noFill/>
                    </a:ln>
                    <a:solidFill>
                      <a:srgbClr val="24B5B3"/>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55588"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sym typeface="Wingdings" pitchFamily="2" charset="2"/>
                    </a:rPr>
                    <a:t>	 </a:t>
                  </a:r>
                  <a14:m>
                    <m:oMath xmlns:m="http://schemas.openxmlformats.org/officeDocument/2006/math">
                      <m:sSub>
                        <m:sSubPr>
                          <m:ctrlP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t>𝑉</m:t>
                          </m:r>
                        </m:e>
                        <m: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t>𝑖𝑛</m:t>
                          </m:r>
                        </m:sub>
                      </m:s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t>=</m:t>
                      </m:r>
                      <m:sSub>
                        <m:sSubPr>
                          <m:ctrlP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t>𝑓</m:t>
                          </m:r>
                        </m:e>
                        <m: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t>𝑖</m:t>
                          </m:r>
                        </m:sub>
                      </m:sSub>
                      <m:d>
                        <m:dPr>
                          <m:ctrlP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ctrlPr>
                        </m:dPr>
                        <m:e>
                          <m:sSub>
                            <m:sSubPr>
                              <m:ctrlP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t>𝑥</m:t>
                              </m:r>
                            </m:e>
                            <m: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t>𝑖𝑛</m:t>
                              </m:r>
                            </m:sub>
                          </m:s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t>,</m:t>
                          </m:r>
                          <m:sSub>
                            <m:sSubPr>
                              <m:ctrlP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t>𝑧</m:t>
                              </m:r>
                            </m:e>
                            <m: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mn-ea"/>
                                  <a:cs typeface="+mn-cs"/>
                                  <a:sym typeface="Wingdings" pitchFamily="2" charset="2"/>
                                </a:rPr>
                                <m:t>𝑛</m:t>
                              </m:r>
                            </m:sub>
                          </m:sSub>
                        </m:e>
                      </m:d>
                    </m:oMath>
                  </a14:m>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10" name="TextBox 9">
                  <a:extLst>
                    <a:ext uri="{FF2B5EF4-FFF2-40B4-BE49-F238E27FC236}">
                      <a16:creationId xmlns:a16="http://schemas.microsoft.com/office/drawing/2014/main" id="{48E1204B-B16D-D8DF-05B0-7B8CB74F8E49}"/>
                    </a:ext>
                  </a:extLst>
                </p:cNvPr>
                <p:cNvSpPr txBox="1">
                  <a:spLocks noRot="1" noChangeAspect="1" noMove="1" noResize="1" noEditPoints="1" noAdjustHandles="1" noChangeArrowheads="1" noChangeShapeType="1" noTextEdit="1"/>
                </p:cNvSpPr>
                <p:nvPr/>
              </p:nvSpPr>
              <p:spPr>
                <a:xfrm>
                  <a:off x="715992" y="3812563"/>
                  <a:ext cx="5922795" cy="1557343"/>
                </a:xfrm>
                <a:prstGeom prst="rect">
                  <a:avLst/>
                </a:prstGeom>
                <a:blipFill>
                  <a:blip r:embed="rId7"/>
                  <a:stretch>
                    <a:fillRect l="-642" t="-1626"/>
                  </a:stretch>
                </a:blipFill>
              </p:spPr>
              <p:txBody>
                <a:bodyPr/>
                <a:lstStyle/>
                <a:p>
                  <a:r>
                    <a:rPr lang="en-GB">
                      <a:noFill/>
                    </a:rPr>
                    <a:t> </a:t>
                  </a:r>
                </a:p>
              </p:txBody>
            </p:sp>
          </mc:Fallback>
        </mc:AlternateContent>
        <p:pic>
          <p:nvPicPr>
            <p:cNvPr id="24" name="Picture 2" descr="Image result for understand icon">
              <a:extLst>
                <a:ext uri="{FF2B5EF4-FFF2-40B4-BE49-F238E27FC236}">
                  <a16:creationId xmlns:a16="http://schemas.microsoft.com/office/drawing/2014/main" id="{5189BF0C-E34F-C5F8-5F93-4FBA5C95769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 y="3794146"/>
              <a:ext cx="826506" cy="8265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889C5A7E-2DFA-CFB8-4FC4-122A64252A47}"/>
              </a:ext>
            </a:extLst>
          </p:cNvPr>
          <p:cNvGrpSpPr/>
          <p:nvPr/>
        </p:nvGrpSpPr>
        <p:grpSpPr>
          <a:xfrm>
            <a:off x="-80" y="2399006"/>
            <a:ext cx="6810548" cy="1149326"/>
            <a:chOff x="-80" y="2399006"/>
            <a:chExt cx="6810548" cy="1149326"/>
          </a:xfrm>
        </p:grpSpPr>
        <p:pic>
          <p:nvPicPr>
            <p:cNvPr id="20" name="Picture 2" descr="Image result for understand icon">
              <a:extLst>
                <a:ext uri="{FF2B5EF4-FFF2-40B4-BE49-F238E27FC236}">
                  <a16:creationId xmlns:a16="http://schemas.microsoft.com/office/drawing/2014/main" id="{0D6433D1-D69D-135F-2B21-FE76E8F5EAE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 y="2399006"/>
              <a:ext cx="826506" cy="82650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367D9E9-DA50-5F35-9243-9FA2736411B1}"/>
                </a:ext>
              </a:extLst>
            </p:cNvPr>
            <p:cNvSpPr txBox="1"/>
            <p:nvPr/>
          </p:nvSpPr>
          <p:spPr>
            <a:xfrm>
              <a:off x="715992" y="2625002"/>
              <a:ext cx="609447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GB" sz="1800" b="1" i="0" u="none" strike="noStrike" kern="1200" cap="none" spc="0" normalizeH="0" baseline="0" noProof="0" dirty="0">
                  <a:ln>
                    <a:noFill/>
                  </a:ln>
                  <a:solidFill>
                    <a:srgbClr val="24B5B3"/>
                  </a:solidFill>
                  <a:effectLst/>
                  <a:uLnTx/>
                  <a:uFillTx/>
                  <a:latin typeface="Calibri"/>
                  <a:ea typeface="+mn-ea"/>
                  <a:cs typeface="+mn-cs"/>
                </a:rPr>
                <a:t>Let’s build a model that uses one MLP for each labelled alternative </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to learn how attributes of alternative </a:t>
              </a:r>
              <a:r>
                <a:rPr kumimoji="0" lang="en-GB" sz="1800" b="0" i="1" u="none" strike="noStrike" kern="1200" cap="none" spc="0" normalizeH="0" baseline="0" noProof="0" dirty="0" err="1">
                  <a:ln>
                    <a:noFill/>
                  </a:ln>
                  <a:solidFill>
                    <a:srgbClr val="24B5B3"/>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a:t>
              </a:r>
              <a:r>
                <a:rPr kumimoji="0" lang="en-GB" sz="1800" b="0" i="1" u="none" strike="noStrike" kern="1200" cap="none" spc="0" normalizeH="0" baseline="0" noProof="0" dirty="0">
                  <a:ln>
                    <a:noFill/>
                  </a:ln>
                  <a:solidFill>
                    <a:srgbClr val="24B5B3"/>
                  </a:solidFill>
                  <a:effectLst/>
                  <a:uLnTx/>
                  <a:uFillTx/>
                  <a:latin typeface="Calibri" panose="020F0502020204030204"/>
                  <a:ea typeface="+mn-ea"/>
                  <a:cs typeface="+mn-cs"/>
                </a:rPr>
                <a:t>x</a:t>
              </a:r>
              <a:r>
                <a:rPr kumimoji="0" lang="en-GB" sz="1800" b="0" i="1" u="none" strike="noStrike" kern="1200" cap="none" spc="0" normalizeH="0" baseline="-25000" noProof="0" dirty="0">
                  <a:ln>
                    <a:noFill/>
                  </a:ln>
                  <a:solidFill>
                    <a:srgbClr val="24B5B3"/>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map onto the utility of alternative </a:t>
              </a:r>
              <a:r>
                <a:rPr kumimoji="0" lang="en-GB" sz="1800" b="0" i="1" u="none" strike="noStrike" kern="1200" cap="none" spc="0" normalizeH="0" baseline="0" noProof="0" dirty="0" err="1">
                  <a:ln>
                    <a:noFill/>
                  </a:ln>
                  <a:solidFill>
                    <a:srgbClr val="24B5B3"/>
                  </a:solidFill>
                  <a:effectLst/>
                  <a:uLnTx/>
                  <a:uFillTx/>
                  <a:latin typeface="Calibri" panose="020F0502020204030204"/>
                  <a:ea typeface="+mn-ea"/>
                  <a:cs typeface="+mn-cs"/>
                </a:rPr>
                <a:t>i</a:t>
              </a:r>
              <a:endParaRPr kumimoji="0" lang="en-GB" sz="1800" b="1" i="1" u="none" strike="noStrike" kern="1200" cap="none" spc="0" normalizeH="0" baseline="0" noProof="0" dirty="0">
                <a:ln>
                  <a:noFill/>
                </a:ln>
                <a:solidFill>
                  <a:srgbClr val="24B5B3"/>
                </a:solidFill>
                <a:effectLst/>
                <a:uLnTx/>
                <a:uFillTx/>
                <a:latin typeface="Calibri"/>
                <a:ea typeface="+mn-ea"/>
                <a:cs typeface="+mn-cs"/>
              </a:endParaRPr>
            </a:p>
          </p:txBody>
        </p:sp>
      </p:grpSp>
    </p:spTree>
    <p:extLst>
      <p:ext uri="{BB962C8B-B14F-4D97-AF65-F5344CB8AC3E}">
        <p14:creationId xmlns:p14="http://schemas.microsoft.com/office/powerpoint/2010/main" val="350496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ASU-DNN</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p:cNvSpPr txBox="1"/>
          <p:nvPr/>
        </p:nvSpPr>
        <p:spPr>
          <a:xfrm>
            <a:off x="719999" y="1260000"/>
            <a:ext cx="5971257"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Behavioural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The ASU-DNN provides limited behavioural insights: it does </a:t>
            </a:r>
            <a:r>
              <a:rPr kumimoji="0" lang="en-GB" sz="1800" b="1" i="0" u="sng" strike="noStrike" kern="1200" cap="none" spc="0" normalizeH="0" baseline="0" noProof="0" dirty="0">
                <a:ln>
                  <a:noFill/>
                </a:ln>
                <a:solidFill>
                  <a:srgbClr val="0070C0"/>
                </a:solidFill>
                <a:effectLst/>
                <a:uLnTx/>
                <a:uFillTx/>
                <a:latin typeface="Calibri"/>
                <a:ea typeface="+mn-ea"/>
                <a:cs typeface="+mn-cs"/>
              </a:rPr>
              <a:t>not</a:t>
            </a:r>
            <a:r>
              <a:rPr kumimoji="0" lang="en-GB" sz="1800" b="0" i="0" u="none" strike="noStrike" kern="1200" cap="none" spc="0" normalizeH="0" baseline="0" noProof="0" dirty="0">
                <a:ln>
                  <a:noFill/>
                </a:ln>
                <a:solidFill>
                  <a:srgbClr val="0070C0"/>
                </a:solidFill>
                <a:effectLst/>
                <a:uLnTx/>
                <a:uFillTx/>
                <a:latin typeface="Calibri"/>
                <a:ea typeface="+mn-ea"/>
                <a:cs typeface="+mn-cs"/>
              </a:rPr>
              <a:t> have interpretable weights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However, marginal utilities and elasticities can be obtained through numerical simulation, e.g.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37693749-F16D-82E7-1B6B-017D0A6917A2}"/>
              </a:ext>
            </a:extLst>
          </p:cNvPr>
          <p:cNvPicPr>
            <a:picLocks noChangeAspect="1"/>
          </p:cNvPicPr>
          <p:nvPr/>
        </p:nvPicPr>
        <p:blipFill>
          <a:blip r:embed="rId3">
            <a:duotone>
              <a:schemeClr val="accent5">
                <a:shade val="45000"/>
                <a:satMod val="135000"/>
              </a:schemeClr>
              <a:prstClr val="white"/>
            </a:duotone>
          </a:blip>
          <a:stretch>
            <a:fillRect/>
          </a:stretch>
        </p:blipFill>
        <p:spPr>
          <a:xfrm>
            <a:off x="6771583" y="1311403"/>
            <a:ext cx="1099094" cy="1148632"/>
          </a:xfrm>
          <a:prstGeom prst="rect">
            <a:avLst/>
          </a:prstGeom>
        </p:spPr>
      </p:pic>
      <p:grpSp>
        <p:nvGrpSpPr>
          <p:cNvPr id="8" name="Group 7">
            <a:extLst>
              <a:ext uri="{FF2B5EF4-FFF2-40B4-BE49-F238E27FC236}">
                <a16:creationId xmlns:a16="http://schemas.microsoft.com/office/drawing/2014/main" id="{A2BF12B4-D33C-D6CC-80C8-342879C1E2DE}"/>
              </a:ext>
            </a:extLst>
          </p:cNvPr>
          <p:cNvGrpSpPr/>
          <p:nvPr/>
        </p:nvGrpSpPr>
        <p:grpSpPr>
          <a:xfrm>
            <a:off x="7448549" y="395377"/>
            <a:ext cx="4202617" cy="6138149"/>
            <a:chOff x="7448549" y="395377"/>
            <a:chExt cx="4202617" cy="6138149"/>
          </a:xfrm>
        </p:grpSpPr>
        <p:pic>
          <p:nvPicPr>
            <p:cNvPr id="9" name="Picture 8">
              <a:extLst>
                <a:ext uri="{FF2B5EF4-FFF2-40B4-BE49-F238E27FC236}">
                  <a16:creationId xmlns:a16="http://schemas.microsoft.com/office/drawing/2014/main" id="{D968A38B-1E26-BA0F-5835-C54EB0E382ED}"/>
                </a:ext>
              </a:extLst>
            </p:cNvPr>
            <p:cNvPicPr>
              <a:picLocks noChangeAspect="1"/>
            </p:cNvPicPr>
            <p:nvPr/>
          </p:nvPicPr>
          <p:blipFill>
            <a:blip r:embed="rId4"/>
            <a:stretch>
              <a:fillRect/>
            </a:stretch>
          </p:blipFill>
          <p:spPr>
            <a:xfrm>
              <a:off x="8449237" y="849599"/>
              <a:ext cx="2007198" cy="1479974"/>
            </a:xfrm>
            <a:prstGeom prst="rect">
              <a:avLst/>
            </a:prstGeom>
          </p:spPr>
        </p:pic>
        <p:pic>
          <p:nvPicPr>
            <p:cNvPr id="10" name="Picture 9">
              <a:extLst>
                <a:ext uri="{FF2B5EF4-FFF2-40B4-BE49-F238E27FC236}">
                  <a16:creationId xmlns:a16="http://schemas.microsoft.com/office/drawing/2014/main" id="{F85CC7FE-934A-4FD1-C0BF-FE8A0B794E0B}"/>
                </a:ext>
              </a:extLst>
            </p:cNvPr>
            <p:cNvPicPr>
              <a:picLocks noChangeAspect="1"/>
            </p:cNvPicPr>
            <p:nvPr/>
          </p:nvPicPr>
          <p:blipFill>
            <a:blip r:embed="rId4"/>
            <a:stretch>
              <a:fillRect/>
            </a:stretch>
          </p:blipFill>
          <p:spPr>
            <a:xfrm>
              <a:off x="8449236" y="2476861"/>
              <a:ext cx="2007198" cy="1479974"/>
            </a:xfrm>
            <a:prstGeom prst="rect">
              <a:avLst/>
            </a:prstGeom>
          </p:spPr>
        </p:pic>
        <p:pic>
          <p:nvPicPr>
            <p:cNvPr id="11" name="Picture 10">
              <a:extLst>
                <a:ext uri="{FF2B5EF4-FFF2-40B4-BE49-F238E27FC236}">
                  <a16:creationId xmlns:a16="http://schemas.microsoft.com/office/drawing/2014/main" id="{A2C27DAD-1AAE-8580-9678-C96753C5DCE4}"/>
                </a:ext>
              </a:extLst>
            </p:cNvPr>
            <p:cNvPicPr>
              <a:picLocks noChangeAspect="1"/>
            </p:cNvPicPr>
            <p:nvPr/>
          </p:nvPicPr>
          <p:blipFill>
            <a:blip r:embed="rId4"/>
            <a:stretch>
              <a:fillRect/>
            </a:stretch>
          </p:blipFill>
          <p:spPr>
            <a:xfrm>
              <a:off x="8421842" y="4161163"/>
              <a:ext cx="2007198" cy="1479974"/>
            </a:xfrm>
            <a:prstGeom prst="rect">
              <a:avLst/>
            </a:prstGeom>
          </p:spPr>
        </p:pic>
        <p:sp>
          <p:nvSpPr>
            <p:cNvPr id="12" name="TextBox 11">
              <a:extLst>
                <a:ext uri="{FF2B5EF4-FFF2-40B4-BE49-F238E27FC236}">
                  <a16:creationId xmlns:a16="http://schemas.microsoft.com/office/drawing/2014/main" id="{61D7211C-23BA-902B-7FD0-D7208B9BF662}"/>
                </a:ext>
              </a:extLst>
            </p:cNvPr>
            <p:cNvSpPr txBox="1"/>
            <p:nvPr/>
          </p:nvSpPr>
          <p:spPr>
            <a:xfrm>
              <a:off x="8040475" y="1035170"/>
              <a:ext cx="468828" cy="114863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X</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1n</a:t>
              </a:r>
            </a:p>
          </p:txBody>
        </p:sp>
        <p:sp>
          <p:nvSpPr>
            <p:cNvPr id="13" name="TextBox 12">
              <a:extLst>
                <a:ext uri="{FF2B5EF4-FFF2-40B4-BE49-F238E27FC236}">
                  <a16:creationId xmlns:a16="http://schemas.microsoft.com/office/drawing/2014/main" id="{D0806C9B-F903-BF4A-42C7-6460C201D2FE}"/>
                </a:ext>
              </a:extLst>
            </p:cNvPr>
            <p:cNvSpPr txBox="1"/>
            <p:nvPr/>
          </p:nvSpPr>
          <p:spPr>
            <a:xfrm>
              <a:off x="8040475" y="2642532"/>
              <a:ext cx="468828" cy="114863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X</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2n</a:t>
              </a:r>
            </a:p>
          </p:txBody>
        </p:sp>
        <p:sp>
          <p:nvSpPr>
            <p:cNvPr id="15" name="TextBox 14">
              <a:extLst>
                <a:ext uri="{FF2B5EF4-FFF2-40B4-BE49-F238E27FC236}">
                  <a16:creationId xmlns:a16="http://schemas.microsoft.com/office/drawing/2014/main" id="{67B5C3D8-3D45-D59D-B63A-8F6F4A987916}"/>
                </a:ext>
              </a:extLst>
            </p:cNvPr>
            <p:cNvSpPr txBox="1"/>
            <p:nvPr/>
          </p:nvSpPr>
          <p:spPr>
            <a:xfrm>
              <a:off x="8040475" y="4332875"/>
              <a:ext cx="468828" cy="114863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X</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3n</a:t>
              </a:r>
            </a:p>
          </p:txBody>
        </p:sp>
        <p:sp>
          <p:nvSpPr>
            <p:cNvPr id="16" name="TextBox 15">
              <a:extLst>
                <a:ext uri="{FF2B5EF4-FFF2-40B4-BE49-F238E27FC236}">
                  <a16:creationId xmlns:a16="http://schemas.microsoft.com/office/drawing/2014/main" id="{EBF0B6C4-3461-FEEB-7BFC-BDF130F3BECD}"/>
                </a:ext>
              </a:extLst>
            </p:cNvPr>
            <p:cNvSpPr txBox="1"/>
            <p:nvPr/>
          </p:nvSpPr>
          <p:spPr>
            <a:xfrm>
              <a:off x="9947362" y="395377"/>
              <a:ext cx="914248" cy="664933"/>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Utilities</a:t>
              </a:r>
            </a:p>
            <a:p>
              <a:pPr marL="0" marR="0" lvl="0" indent="0" algn="ct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t>
              </a:r>
            </a:p>
          </p:txBody>
        </p:sp>
        <p:graphicFrame>
          <p:nvGraphicFramePr>
            <p:cNvPr id="17" name="Object 16">
              <a:extLst>
                <a:ext uri="{FF2B5EF4-FFF2-40B4-BE49-F238E27FC236}">
                  <a16:creationId xmlns:a16="http://schemas.microsoft.com/office/drawing/2014/main" id="{42A326E3-4554-0BBB-EBB0-CCDB39889D6A}"/>
                </a:ext>
              </a:extLst>
            </p:cNvPr>
            <p:cNvGraphicFramePr>
              <a:graphicFrameLocks noChangeAspect="1"/>
            </p:cNvGraphicFramePr>
            <p:nvPr/>
          </p:nvGraphicFramePr>
          <p:xfrm>
            <a:off x="10146741" y="5614279"/>
            <a:ext cx="1086383" cy="919247"/>
          </p:xfrm>
          <a:graphic>
            <a:graphicData uri="http://schemas.openxmlformats.org/presentationml/2006/ole">
              <mc:AlternateContent xmlns:mc="http://schemas.openxmlformats.org/markup-compatibility/2006">
                <mc:Choice xmlns:v="urn:schemas-microsoft-com:vml" Requires="v">
                  <p:oleObj name="Equation" r:id="rId5" imgW="660240" imgH="558720" progId="Equation.DSMT4">
                    <p:embed/>
                  </p:oleObj>
                </mc:Choice>
                <mc:Fallback>
                  <p:oleObj name="Equation" r:id="rId5" imgW="660240" imgH="558720" progId="Equation.DSMT4">
                    <p:embed/>
                    <p:pic>
                      <p:nvPicPr>
                        <p:cNvPr id="17" name="Object 16">
                          <a:extLst>
                            <a:ext uri="{FF2B5EF4-FFF2-40B4-BE49-F238E27FC236}">
                              <a16:creationId xmlns:a16="http://schemas.microsoft.com/office/drawing/2014/main" id="{42A326E3-4554-0BBB-EBB0-CCDB39889D6A}"/>
                            </a:ext>
                          </a:extLst>
                        </p:cNvPr>
                        <p:cNvPicPr/>
                        <p:nvPr/>
                      </p:nvPicPr>
                      <p:blipFill>
                        <a:blip r:embed="rId6"/>
                        <a:stretch>
                          <a:fillRect/>
                        </a:stretch>
                      </p:blipFill>
                      <p:spPr>
                        <a:xfrm>
                          <a:off x="10146741" y="5614279"/>
                          <a:ext cx="1086383" cy="919247"/>
                        </a:xfrm>
                        <a:prstGeom prst="rect">
                          <a:avLst/>
                        </a:prstGeom>
                      </p:spPr>
                    </p:pic>
                  </p:oleObj>
                </mc:Fallback>
              </mc:AlternateContent>
            </a:graphicData>
          </a:graphic>
        </p:graphicFrame>
        <p:sp>
          <p:nvSpPr>
            <p:cNvPr id="18" name="Oval 17">
              <a:extLst>
                <a:ext uri="{FF2B5EF4-FFF2-40B4-BE49-F238E27FC236}">
                  <a16:creationId xmlns:a16="http://schemas.microsoft.com/office/drawing/2014/main" id="{81DC972A-6AE4-95ED-2D9F-F13B55EFA228}"/>
                </a:ext>
              </a:extLst>
            </p:cNvPr>
            <p:cNvSpPr>
              <a:spLocks noChangeAspect="1"/>
            </p:cNvSpPr>
            <p:nvPr/>
          </p:nvSpPr>
          <p:spPr>
            <a:xfrm>
              <a:off x="11219166" y="1373586"/>
              <a:ext cx="432000" cy="432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sp>
          <p:nvSpPr>
            <p:cNvPr id="19" name="Oval 18">
              <a:extLst>
                <a:ext uri="{FF2B5EF4-FFF2-40B4-BE49-F238E27FC236}">
                  <a16:creationId xmlns:a16="http://schemas.microsoft.com/office/drawing/2014/main" id="{6045273C-0768-E04F-0777-ADA95BC22DD5}"/>
                </a:ext>
              </a:extLst>
            </p:cNvPr>
            <p:cNvSpPr>
              <a:spLocks noChangeAspect="1"/>
            </p:cNvSpPr>
            <p:nvPr/>
          </p:nvSpPr>
          <p:spPr>
            <a:xfrm>
              <a:off x="11207474" y="2993070"/>
              <a:ext cx="432000" cy="432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sp>
          <p:nvSpPr>
            <p:cNvPr id="20" name="Oval 19">
              <a:extLst>
                <a:ext uri="{FF2B5EF4-FFF2-40B4-BE49-F238E27FC236}">
                  <a16:creationId xmlns:a16="http://schemas.microsoft.com/office/drawing/2014/main" id="{68F9A66B-D38C-1E52-DDAE-75799DCB8BAC}"/>
                </a:ext>
              </a:extLst>
            </p:cNvPr>
            <p:cNvSpPr>
              <a:spLocks noChangeAspect="1"/>
            </p:cNvSpPr>
            <p:nvPr/>
          </p:nvSpPr>
          <p:spPr>
            <a:xfrm>
              <a:off x="11193407" y="4662186"/>
              <a:ext cx="432000" cy="432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p>
          </p:txBody>
        </p:sp>
        <p:cxnSp>
          <p:nvCxnSpPr>
            <p:cNvPr id="22" name="Straight Arrow Connector 21">
              <a:extLst>
                <a:ext uri="{FF2B5EF4-FFF2-40B4-BE49-F238E27FC236}">
                  <a16:creationId xmlns:a16="http://schemas.microsoft.com/office/drawing/2014/main" id="{BFBBF2E2-4411-06FA-5D55-73612DE6471A}"/>
                </a:ext>
              </a:extLst>
            </p:cNvPr>
            <p:cNvCxnSpPr>
              <a:cxnSpLocks/>
            </p:cNvCxnSpPr>
            <p:nvPr/>
          </p:nvCxnSpPr>
          <p:spPr>
            <a:xfrm>
              <a:off x="10404486" y="1589586"/>
              <a:ext cx="77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A1D78-717D-440E-56A7-058D1EDE3E37}"/>
                </a:ext>
              </a:extLst>
            </p:cNvPr>
            <p:cNvCxnSpPr>
              <a:cxnSpLocks/>
            </p:cNvCxnSpPr>
            <p:nvPr/>
          </p:nvCxnSpPr>
          <p:spPr>
            <a:xfrm>
              <a:off x="10404486" y="3216848"/>
              <a:ext cx="77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9787665-F116-EDEC-E56F-A7103FF7B419}"/>
                </a:ext>
              </a:extLst>
            </p:cNvPr>
            <p:cNvCxnSpPr>
              <a:cxnSpLocks/>
            </p:cNvCxnSpPr>
            <p:nvPr/>
          </p:nvCxnSpPr>
          <p:spPr>
            <a:xfrm>
              <a:off x="10404486" y="4881478"/>
              <a:ext cx="77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541CF6-7723-44C3-DF88-B81D2BE2FFC8}"/>
                </a:ext>
              </a:extLst>
            </p:cNvPr>
            <p:cNvSpPr/>
            <p:nvPr/>
          </p:nvSpPr>
          <p:spPr>
            <a:xfrm>
              <a:off x="10626233" y="1118626"/>
              <a:ext cx="423135" cy="4304914"/>
            </a:xfrm>
            <a:prstGeom prst="rect">
              <a:avLst/>
            </a:prstGeom>
            <a:solidFill>
              <a:schemeClr val="bg1"/>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7030A0"/>
                  </a:solidFill>
                  <a:effectLst/>
                  <a:uLnTx/>
                  <a:uFillTx/>
                  <a:latin typeface="Calibri" panose="020F0502020204030204"/>
                  <a:ea typeface="+mn-ea"/>
                  <a:cs typeface="+mn-cs"/>
                </a:rPr>
                <a:t>Softmax</a:t>
              </a: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0BA3CD6E-D5C6-F0B0-7827-683275A6F034}"/>
                </a:ext>
              </a:extLst>
            </p:cNvPr>
            <p:cNvSpPr txBox="1"/>
            <p:nvPr/>
          </p:nvSpPr>
          <p:spPr>
            <a:xfrm>
              <a:off x="7448549" y="669466"/>
              <a:ext cx="1246974" cy="388745"/>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Attributes </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pic>
        <p:nvPicPr>
          <p:cNvPr id="27" name="Picture 26">
            <a:extLst>
              <a:ext uri="{FF2B5EF4-FFF2-40B4-BE49-F238E27FC236}">
                <a16:creationId xmlns:a16="http://schemas.microsoft.com/office/drawing/2014/main" id="{BBC84539-F18B-2D0F-862B-E35A8D820962}"/>
              </a:ext>
            </a:extLst>
          </p:cNvPr>
          <p:cNvPicPr>
            <a:picLocks noChangeAspect="1"/>
          </p:cNvPicPr>
          <p:nvPr/>
        </p:nvPicPr>
        <p:blipFill>
          <a:blip r:embed="rId7"/>
          <a:srcRect l="33651" r="34611"/>
          <a:stretch>
            <a:fillRect/>
          </a:stretch>
        </p:blipFill>
        <p:spPr>
          <a:xfrm>
            <a:off x="1010825" y="3380502"/>
            <a:ext cx="3174531" cy="3385422"/>
          </a:xfrm>
          <a:prstGeom prst="rect">
            <a:avLst/>
          </a:prstGeom>
        </p:spPr>
      </p:pic>
      <p:pic>
        <p:nvPicPr>
          <p:cNvPr id="28" name="Picture 27">
            <a:extLst>
              <a:ext uri="{FF2B5EF4-FFF2-40B4-BE49-F238E27FC236}">
                <a16:creationId xmlns:a16="http://schemas.microsoft.com/office/drawing/2014/main" id="{F0908B83-9AEA-5DB5-CCD6-6604DDD1C086}"/>
              </a:ext>
            </a:extLst>
          </p:cNvPr>
          <p:cNvPicPr>
            <a:picLocks noChangeAspect="1"/>
          </p:cNvPicPr>
          <p:nvPr/>
        </p:nvPicPr>
        <p:blipFill>
          <a:blip r:embed="rId7"/>
          <a:srcRect l="-303" r="68928"/>
          <a:stretch>
            <a:fillRect/>
          </a:stretch>
        </p:blipFill>
        <p:spPr>
          <a:xfrm>
            <a:off x="4508053" y="3380502"/>
            <a:ext cx="3138269" cy="3385422"/>
          </a:xfrm>
          <a:prstGeom prst="rect">
            <a:avLst/>
          </a:prstGeom>
        </p:spPr>
      </p:pic>
      <p:sp>
        <p:nvSpPr>
          <p:cNvPr id="29" name="Left-right Arrow 28">
            <a:extLst>
              <a:ext uri="{FF2B5EF4-FFF2-40B4-BE49-F238E27FC236}">
                <a16:creationId xmlns:a16="http://schemas.microsoft.com/office/drawing/2014/main" id="{37D8F0A3-C7E6-76AD-2483-1F65B2C29AA5}"/>
              </a:ext>
            </a:extLst>
          </p:cNvPr>
          <p:cNvSpPr/>
          <p:nvPr/>
        </p:nvSpPr>
        <p:spPr>
          <a:xfrm>
            <a:off x="4127847" y="4696599"/>
            <a:ext cx="403096" cy="239732"/>
          </a:xfrm>
          <a:prstGeom prst="leftRightArrow">
            <a:avLst>
              <a:gd name="adj1" fmla="val 24964"/>
              <a:gd name="adj2" fmla="val 53118"/>
            </a:avLst>
          </a:prstGeom>
          <a:solidFill>
            <a:schemeClr val="accent1"/>
          </a:solidFill>
          <a:ln w="19050">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48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fade">
                                      <p:cBhvr>
                                        <p:cTn id="7" dur="500"/>
                                        <p:tgtEl>
                                          <p:spTgt spid="14">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74F90-61F8-3CD9-D2BD-5B6361E60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33724D-2EA8-99B9-34E2-0C5698F9795E}"/>
              </a:ext>
            </a:extLst>
          </p:cNvPr>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ASU-DNN</a:t>
            </a:r>
          </a:p>
        </p:txBody>
      </p:sp>
      <p:sp>
        <p:nvSpPr>
          <p:cNvPr id="5" name="AutoShape 2" descr="Image result for zip file icon">
            <a:extLst>
              <a:ext uri="{FF2B5EF4-FFF2-40B4-BE49-F238E27FC236}">
                <a16:creationId xmlns:a16="http://schemas.microsoft.com/office/drawing/2014/main" id="{D9000019-0D18-63A7-128D-7408FE8A8258}"/>
              </a:ext>
            </a:extLst>
          </p:cNvPr>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a:extLst>
              <a:ext uri="{FF2B5EF4-FFF2-40B4-BE49-F238E27FC236}">
                <a16:creationId xmlns:a16="http://schemas.microsoft.com/office/drawing/2014/main" id="{D0078C95-A517-B16F-E2A3-341ADFAD249F}"/>
              </a:ext>
            </a:extLst>
          </p:cNvPr>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5D9EC4B0-37DC-4CC0-5C2F-89B3D9913B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A9DC3332-1547-6047-CEB1-E902B05394AE}"/>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D3AE7C86-372A-1628-096B-98899B2C5F3E}"/>
              </a:ext>
            </a:extLst>
          </p:cNvPr>
          <p:cNvSpPr txBox="1"/>
          <p:nvPr/>
        </p:nvSpPr>
        <p:spPr>
          <a:xfrm>
            <a:off x="719999" y="1260000"/>
            <a:ext cx="5971257"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Behavioural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The ASU-DNN provides limited behavioural insights: it does </a:t>
            </a:r>
            <a:r>
              <a:rPr kumimoji="0" lang="en-GB" sz="1800" b="1" i="0" u="sng" strike="noStrike" kern="1200" cap="none" spc="0" normalizeH="0" baseline="0" noProof="0" dirty="0">
                <a:ln>
                  <a:noFill/>
                </a:ln>
                <a:solidFill>
                  <a:srgbClr val="0070C0"/>
                </a:solidFill>
                <a:effectLst/>
                <a:uLnTx/>
                <a:uFillTx/>
                <a:latin typeface="Calibri"/>
                <a:ea typeface="+mn-ea"/>
                <a:cs typeface="+mn-cs"/>
              </a:rPr>
              <a:t>not</a:t>
            </a:r>
            <a:r>
              <a:rPr kumimoji="0" lang="en-GB" sz="1800" b="0" i="0" u="none" strike="noStrike" kern="1200" cap="none" spc="0" normalizeH="0" baseline="0" noProof="0" dirty="0">
                <a:ln>
                  <a:noFill/>
                </a:ln>
                <a:solidFill>
                  <a:srgbClr val="0070C0"/>
                </a:solidFill>
                <a:effectLst/>
                <a:uLnTx/>
                <a:uFillTx/>
                <a:latin typeface="Calibri"/>
                <a:ea typeface="+mn-ea"/>
                <a:cs typeface="+mn-cs"/>
              </a:rPr>
              <a:t> have interpretable weights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However, marginal utilities and elasticities can be obtained through numerical simulation, e.g.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A34CAD11-2386-51C3-6A88-E19BD44915F1}"/>
              </a:ext>
            </a:extLst>
          </p:cNvPr>
          <p:cNvPicPr>
            <a:picLocks noChangeAspect="1"/>
          </p:cNvPicPr>
          <p:nvPr/>
        </p:nvPicPr>
        <p:blipFill>
          <a:blip r:embed="rId3">
            <a:duotone>
              <a:schemeClr val="accent5">
                <a:shade val="45000"/>
                <a:satMod val="135000"/>
              </a:schemeClr>
              <a:prstClr val="white"/>
            </a:duotone>
          </a:blip>
          <a:stretch>
            <a:fillRect/>
          </a:stretch>
        </p:blipFill>
        <p:spPr>
          <a:xfrm>
            <a:off x="6771583" y="1311403"/>
            <a:ext cx="1099094" cy="1148632"/>
          </a:xfrm>
          <a:prstGeom prst="rect">
            <a:avLst/>
          </a:prstGeom>
        </p:spPr>
      </p:pic>
      <p:pic>
        <p:nvPicPr>
          <p:cNvPr id="27" name="Picture 26">
            <a:extLst>
              <a:ext uri="{FF2B5EF4-FFF2-40B4-BE49-F238E27FC236}">
                <a16:creationId xmlns:a16="http://schemas.microsoft.com/office/drawing/2014/main" id="{66ED2F03-ED50-E628-46AE-DBC5772D563B}"/>
              </a:ext>
            </a:extLst>
          </p:cNvPr>
          <p:cNvPicPr>
            <a:picLocks noChangeAspect="1"/>
          </p:cNvPicPr>
          <p:nvPr/>
        </p:nvPicPr>
        <p:blipFill>
          <a:blip r:embed="rId4"/>
          <a:srcRect l="33652" r="143"/>
          <a:stretch>
            <a:fillRect/>
          </a:stretch>
        </p:blipFill>
        <p:spPr>
          <a:xfrm>
            <a:off x="1010825" y="3380502"/>
            <a:ext cx="6622009" cy="3385422"/>
          </a:xfrm>
          <a:prstGeom prst="rect">
            <a:avLst/>
          </a:prstGeom>
        </p:spPr>
      </p:pic>
      <p:sp>
        <p:nvSpPr>
          <p:cNvPr id="21" name="Oval 20">
            <a:extLst>
              <a:ext uri="{FF2B5EF4-FFF2-40B4-BE49-F238E27FC236}">
                <a16:creationId xmlns:a16="http://schemas.microsoft.com/office/drawing/2014/main" id="{7382C75C-4FAA-10D8-09D1-D5968786DB95}"/>
              </a:ext>
            </a:extLst>
          </p:cNvPr>
          <p:cNvSpPr/>
          <p:nvPr/>
        </p:nvSpPr>
        <p:spPr>
          <a:xfrm>
            <a:off x="1349653" y="4104619"/>
            <a:ext cx="482322" cy="513642"/>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CC18A7-C6F3-4189-D674-9F191A379633}"/>
              </a:ext>
            </a:extLst>
          </p:cNvPr>
          <p:cNvSpPr/>
          <p:nvPr/>
        </p:nvSpPr>
        <p:spPr>
          <a:xfrm>
            <a:off x="5130626" y="3747301"/>
            <a:ext cx="1851456" cy="1303079"/>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12B2F8-AD48-1080-9D48-1C930A09D54A}"/>
              </a:ext>
            </a:extLst>
          </p:cNvPr>
          <p:cNvSpPr txBox="1"/>
          <p:nvPr/>
        </p:nvSpPr>
        <p:spPr>
          <a:xfrm>
            <a:off x="7632834" y="2254145"/>
            <a:ext cx="3291840" cy="898644"/>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Nonetheless,</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the ASU-DNN violates:</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Fungibility of money</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Behavioural regularity</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cxnSp>
        <p:nvCxnSpPr>
          <p:cNvPr id="31" name="Straight Arrow Connector 30">
            <a:extLst>
              <a:ext uri="{FF2B5EF4-FFF2-40B4-BE49-F238E27FC236}">
                <a16:creationId xmlns:a16="http://schemas.microsoft.com/office/drawing/2014/main" id="{B437C9F6-3364-3143-D2FC-A613BBADFBBA}"/>
              </a:ext>
            </a:extLst>
          </p:cNvPr>
          <p:cNvCxnSpPr>
            <a:cxnSpLocks/>
          </p:cNvCxnSpPr>
          <p:nvPr/>
        </p:nvCxnSpPr>
        <p:spPr>
          <a:xfrm flipH="1">
            <a:off x="1831975" y="2888974"/>
            <a:ext cx="5680431" cy="12664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07449F2-6D1C-86AD-7725-577E0D3C277D}"/>
              </a:ext>
            </a:extLst>
          </p:cNvPr>
          <p:cNvCxnSpPr>
            <a:cxnSpLocks/>
          </p:cNvCxnSpPr>
          <p:nvPr/>
        </p:nvCxnSpPr>
        <p:spPr>
          <a:xfrm flipH="1">
            <a:off x="6657362" y="2888974"/>
            <a:ext cx="855044" cy="8583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437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5949950"/>
            <a:ext cx="121920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ahoma"/>
              <a:ea typeface="+mn-ea"/>
              <a:cs typeface="+mn-cs"/>
            </a:endParaRPr>
          </a:p>
        </p:txBody>
      </p:sp>
      <p:sp>
        <p:nvSpPr>
          <p:cNvPr id="3" name="Content Placeholder 2"/>
          <p:cNvSpPr>
            <a:spLocks noGrp="1"/>
          </p:cNvSpPr>
          <p:nvPr>
            <p:ph idx="1"/>
          </p:nvPr>
        </p:nvSpPr>
        <p:spPr>
          <a:xfrm>
            <a:off x="1127448" y="1124744"/>
            <a:ext cx="11064552" cy="5733256"/>
          </a:xfrm>
        </p:spPr>
        <p:txBody>
          <a:bodyPr/>
          <a:lstStyle/>
          <a:p>
            <a:pPr marL="0" indent="0" defTabSz="904875">
              <a:buNone/>
              <a:tabLst>
                <a:tab pos="1257300" algn="l"/>
                <a:tab pos="3228975" algn="l"/>
              </a:tabLst>
            </a:pPr>
            <a:r>
              <a:rPr lang="en-US" sz="1400" b="1" dirty="0">
                <a:solidFill>
                  <a:srgbClr val="0070C0"/>
                </a:solidFill>
                <a:latin typeface="Courier New" panose="02070309020205020404" pitchFamily="49" charset="0"/>
                <a:cs typeface="Courier New" panose="02070309020205020404" pitchFamily="49" charset="0"/>
              </a:rPr>
              <a:t>Lecture: </a:t>
            </a:r>
            <a:r>
              <a:rPr lang="en-US" sz="1400" b="1" dirty="0" err="1">
                <a:solidFill>
                  <a:srgbClr val="0070C0"/>
                </a:solidFill>
                <a:latin typeface="Courier New" panose="02070309020205020404" pitchFamily="49" charset="0"/>
                <a:cs typeface="Courier New" panose="02070309020205020404" pitchFamily="49" charset="0"/>
              </a:rPr>
              <a:t>Behavioural</a:t>
            </a:r>
            <a:r>
              <a:rPr lang="en-US" sz="1400" b="1" dirty="0">
                <a:solidFill>
                  <a:srgbClr val="0070C0"/>
                </a:solidFill>
                <a:latin typeface="Courier New" panose="02070309020205020404" pitchFamily="49" charset="0"/>
                <a:cs typeface="Courier New" panose="02070309020205020404" pitchFamily="49" charset="0"/>
              </a:rPr>
              <a:t> insights from ANNs</a:t>
            </a:r>
          </a:p>
          <a:p>
            <a:pPr marL="0" indent="0" defTabSz="904875">
              <a:buNone/>
              <a:tabLst>
                <a:tab pos="1257300" algn="l"/>
                <a:tab pos="2176463" algn="l"/>
              </a:tabLst>
            </a:pPr>
            <a:r>
              <a:rPr lang="en-GB" sz="1400" dirty="0">
                <a:solidFill>
                  <a:schemeClr val="bg1">
                    <a:lumMod val="50000"/>
                  </a:schemeClr>
                </a:solidFill>
                <a:latin typeface="Courier New" panose="02070309020205020404" pitchFamily="49" charset="0"/>
                <a:cs typeface="Courier New" panose="02070309020205020404" pitchFamily="49" charset="0"/>
              </a:rPr>
              <a:t>10:00 - 10:45	</a:t>
            </a:r>
            <a:r>
              <a:rPr lang="en-GB" sz="1400" dirty="0">
                <a:latin typeface="Courier New" panose="02070309020205020404" pitchFamily="49" charset="0"/>
                <a:cs typeface="Courier New" panose="02070309020205020404" pitchFamily="49" charset="0"/>
              </a:rPr>
              <a:t> Utility-based </a:t>
            </a:r>
            <a:r>
              <a:rPr lang="en-US" sz="1400" dirty="0">
                <a:latin typeface="Courier New" panose="02070309020205020404" pitchFamily="49" charset="0"/>
                <a:cs typeface="Courier New" panose="02070309020205020404" pitchFamily="49" charset="0"/>
              </a:rPr>
              <a:t>machine learning models (a.k.a. hybrid models)</a:t>
            </a:r>
            <a:endParaRPr lang="en-GB" sz="1400" dirty="0">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10:45 - 11:00</a:t>
            </a: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US"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US" sz="1400" b="1" dirty="0">
                <a:solidFill>
                  <a:srgbClr val="0070C0"/>
                </a:solidFill>
                <a:latin typeface="Courier New" panose="02070309020205020404" pitchFamily="49" charset="0"/>
                <a:cs typeface="Courier New" panose="02070309020205020404" pitchFamily="49" charset="0"/>
              </a:rPr>
              <a:t>Lecture: </a:t>
            </a:r>
            <a:r>
              <a:rPr lang="en-US" sz="1400" b="1" dirty="0" err="1">
                <a:solidFill>
                  <a:srgbClr val="0070C0"/>
                </a:solidFill>
                <a:latin typeface="Courier New" panose="02070309020205020404" pitchFamily="49" charset="0"/>
                <a:cs typeface="Courier New" panose="02070309020205020404" pitchFamily="49" charset="0"/>
              </a:rPr>
              <a:t>Behavioural</a:t>
            </a:r>
            <a:r>
              <a:rPr lang="en-US" sz="1400" b="1" dirty="0">
                <a:solidFill>
                  <a:srgbClr val="0070C0"/>
                </a:solidFill>
                <a:latin typeface="Courier New" panose="02070309020205020404" pitchFamily="49" charset="0"/>
                <a:cs typeface="Courier New" panose="02070309020205020404" pitchFamily="49" charset="0"/>
              </a:rPr>
              <a:t> insights from ANNs continued</a:t>
            </a: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2217738" algn="l"/>
              </a:tabLst>
            </a:pPr>
            <a:r>
              <a:rPr lang="en-GB" sz="1400" dirty="0">
                <a:solidFill>
                  <a:schemeClr val="bg1">
                    <a:lumMod val="50000"/>
                  </a:schemeClr>
                </a:solidFill>
                <a:latin typeface="Courier New" panose="02070309020205020404" pitchFamily="49" charset="0"/>
                <a:cs typeface="Courier New" panose="02070309020205020404" pitchFamily="49" charset="0"/>
              </a:rPr>
              <a:t>11:00 - 11:30	</a:t>
            </a:r>
            <a:r>
              <a:rPr lang="en-US" sz="1400" dirty="0">
                <a:latin typeface="Courier New" panose="02070309020205020404" pitchFamily="49" charset="0"/>
                <a:cs typeface="Courier New" panose="02070309020205020404" pitchFamily="49" charset="0"/>
              </a:rPr>
              <a:t>Empirical example L-MNL model </a:t>
            </a: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Lab session 2: </a:t>
            </a:r>
            <a:r>
              <a:rPr lang="en-US" sz="1400" b="1" dirty="0">
                <a:solidFill>
                  <a:srgbClr val="0070C0"/>
                </a:solidFill>
                <a:latin typeface="Courier New" panose="02070309020205020404" pitchFamily="49" charset="0"/>
                <a:cs typeface="Courier New" panose="02070309020205020404" pitchFamily="49" charset="0"/>
              </a:rPr>
              <a:t>Artificial Neural Networks for Discrete Choice Analysis - </a:t>
            </a:r>
            <a:r>
              <a:rPr lang="en-GB" sz="1400" b="1" dirty="0">
                <a:solidFill>
                  <a:srgbClr val="0070C0"/>
                </a:solidFill>
                <a:latin typeface="Courier New" panose="02070309020205020404" pitchFamily="49" charset="0"/>
                <a:cs typeface="Courier New" panose="02070309020205020404" pitchFamily="49" charset="0"/>
              </a:rPr>
              <a:t>Behavioural insights</a:t>
            </a:r>
          </a:p>
          <a:p>
            <a:pPr marL="0" indent="0">
              <a:buNone/>
              <a:tabLst>
                <a:tab pos="1257300" algn="l"/>
                <a:tab pos="2176463" algn="l"/>
              </a:tabLst>
            </a:pPr>
            <a:r>
              <a:rPr lang="en-GB" sz="1400" dirty="0">
                <a:solidFill>
                  <a:schemeClr val="bg1">
                    <a:lumMod val="50000"/>
                  </a:schemeClr>
                </a:solidFill>
                <a:latin typeface="Courier New" panose="02070309020205020404" pitchFamily="49" charset="0"/>
                <a:cs typeface="Courier New" panose="02070309020205020404" pitchFamily="49" charset="0"/>
              </a:rPr>
              <a:t>11:30 - 12:30	</a:t>
            </a:r>
            <a:r>
              <a:rPr lang="en-GB" sz="1400" dirty="0">
                <a:latin typeface="Courier New" panose="02070309020205020404" pitchFamily="49" charset="0"/>
                <a:cs typeface="Courier New" panose="02070309020205020404" pitchFamily="49" charset="0"/>
              </a:rPr>
              <a:t>The L-MNL model</a:t>
            </a: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Lunch:</a:t>
            </a:r>
            <a:r>
              <a:rPr lang="en-GB" sz="1400" b="1" dirty="0">
                <a:solidFill>
                  <a:srgbClr val="990033"/>
                </a:solidFill>
                <a:latin typeface="Courier New" panose="02070309020205020404" pitchFamily="49" charset="0"/>
                <a:cs typeface="Courier New" panose="02070309020205020404" pitchFamily="49" charset="0"/>
              </a:rPr>
              <a:t>	</a:t>
            </a:r>
          </a:p>
          <a:p>
            <a:pPr marL="0" indent="0">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12:30 - 13:30 </a:t>
            </a:r>
          </a:p>
          <a:p>
            <a:pPr marL="0" indent="0">
              <a:buNone/>
              <a:tabLst>
                <a:tab pos="1257300" algn="l"/>
                <a:tab pos="3228975" algn="l"/>
              </a:tabLst>
            </a:pP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US" sz="1400" b="1" dirty="0">
                <a:solidFill>
                  <a:srgbClr val="0070C0"/>
                </a:solidFill>
                <a:latin typeface="Courier New" panose="02070309020205020404" pitchFamily="49" charset="0"/>
                <a:cs typeface="Courier New" panose="02070309020205020404" pitchFamily="49" charset="0"/>
              </a:rPr>
              <a:t>Lecture: Integrating images in discrete choice analysis</a:t>
            </a:r>
            <a:endParaRPr lang="en-GB" sz="1400" b="1" dirty="0">
              <a:solidFill>
                <a:srgbClr val="0070C0"/>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13:30 - 14:30	</a:t>
            </a:r>
            <a:r>
              <a:rPr lang="en-GB" sz="1400" dirty="0">
                <a:latin typeface="Courier New" panose="02070309020205020404" pitchFamily="49" charset="0"/>
                <a:cs typeface="Courier New" panose="02070309020205020404" pitchFamily="49" charset="0"/>
              </a:rPr>
              <a:t>Three computer vision approaches</a:t>
            </a:r>
          </a:p>
          <a:p>
            <a:pPr marL="0" indent="0" defTabSz="904875">
              <a:buNone/>
              <a:tabLst>
                <a:tab pos="449263" algn="l"/>
                <a:tab pos="215582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GB" sz="1400" b="1" dirty="0">
                <a:solidFill>
                  <a:srgbClr val="0070C0"/>
                </a:solidFill>
                <a:latin typeface="Courier New" panose="02070309020205020404" pitchFamily="49" charset="0"/>
                <a:cs typeface="Courier New" panose="02070309020205020404" pitchFamily="49" charset="0"/>
              </a:rPr>
              <a:t>Closure</a:t>
            </a:r>
          </a:p>
          <a:p>
            <a:pPr marL="0" indent="0" defTabSz="904875">
              <a:buNone/>
              <a:tabLst>
                <a:tab pos="449263"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14:30 - 15:00	</a:t>
            </a:r>
            <a:r>
              <a:rPr lang="en-GB" sz="1400" dirty="0">
                <a:latin typeface="Courier New" panose="02070309020205020404" pitchFamily="49" charset="0"/>
                <a:cs typeface="Courier New" panose="02070309020205020404" pitchFamily="49" charset="0"/>
              </a:rPr>
              <a:t>Reflection and closure</a:t>
            </a:r>
          </a:p>
          <a:p>
            <a:pPr marL="0" indent="0" defTabSz="904875">
              <a:buNone/>
              <a:tabLst>
                <a:tab pos="449263" algn="l"/>
                <a:tab pos="2155825" algn="l"/>
              </a:tabLst>
            </a:pP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a:buNone/>
              <a:tabLst>
                <a:tab pos="1257300" algn="l"/>
                <a:tab pos="2155825" algn="l"/>
              </a:tabLst>
            </a:pPr>
            <a:endParaRPr lang="en-GB" sz="1400" dirty="0">
              <a:latin typeface="Courier New" panose="02070309020205020404" pitchFamily="49" charset="0"/>
              <a:cs typeface="Courier New" panose="02070309020205020404" pitchFamily="49" charset="0"/>
            </a:endParaRPr>
          </a:p>
        </p:txBody>
      </p:sp>
      <p:sp>
        <p:nvSpPr>
          <p:cNvPr id="6" name="Title 1"/>
          <p:cNvSpPr>
            <a:spLocks noGrp="1"/>
          </p:cNvSpPr>
          <p:nvPr>
            <p:ph type="title"/>
          </p:nvPr>
        </p:nvSpPr>
        <p:spPr>
          <a:xfrm>
            <a:off x="1127449" y="457200"/>
            <a:ext cx="8973816" cy="451520"/>
          </a:xfrm>
        </p:spPr>
        <p:txBody>
          <a:bodyPr/>
          <a:lstStyle/>
          <a:p>
            <a:r>
              <a:rPr lang="en-GB" sz="2600" dirty="0"/>
              <a:t>Programme (day 2)</a:t>
            </a:r>
          </a:p>
        </p:txBody>
      </p:sp>
      <p:sp>
        <p:nvSpPr>
          <p:cNvPr id="9" name="Slide Number Placeholder 3"/>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8" name="Picture 7"/>
          <p:cNvPicPr>
            <a:picLocks noChangeAspect="1"/>
          </p:cNvPicPr>
          <p:nvPr/>
        </p:nvPicPr>
        <p:blipFill rotWithShape="1">
          <a:blip r:embed="rId2"/>
          <a:srcRect l="40239" t="27950" r="38466" b="37400"/>
          <a:stretch/>
        </p:blipFill>
        <p:spPr>
          <a:xfrm>
            <a:off x="3367201" y="1767967"/>
            <a:ext cx="288032" cy="264030"/>
          </a:xfrm>
          <a:prstGeom prst="rect">
            <a:avLst/>
          </a:prstGeom>
        </p:spPr>
      </p:pic>
    </p:spTree>
    <p:extLst>
      <p:ext uri="{BB962C8B-B14F-4D97-AF65-F5344CB8AC3E}">
        <p14:creationId xmlns:p14="http://schemas.microsoft.com/office/powerpoint/2010/main" val="3812751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92" y="0"/>
            <a:ext cx="10791646" cy="6850061"/>
          </a:xfrm>
        </p:spPr>
        <p:txBody>
          <a:bodyPr>
            <a:normAutofit/>
          </a:bodyPr>
          <a:lstStyle/>
          <a:p>
            <a:r>
              <a:rPr lang="en-US" sz="4000" dirty="0" err="1">
                <a:cs typeface="Times New Roman" panose="02020603050405020304" pitchFamily="18" charset="0"/>
                <a:sym typeface="Wingdings" panose="05000000000000000000" pitchFamily="2" charset="2"/>
              </a:rPr>
              <a:t>TasteNet</a:t>
            </a:r>
            <a:endParaRPr lang="en-US" sz="4000" dirty="0">
              <a:cs typeface="Times New Roman" panose="02020603050405020304" pitchFamily="18" charset="0"/>
              <a:sym typeface="Wingdings" panose="05000000000000000000" pitchFamily="2" charset="2"/>
            </a:endParaRP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313C3A86-4AD7-90F2-6B7D-6737031E724B}"/>
              </a:ext>
            </a:extLst>
          </p:cNvPr>
          <p:cNvSpPr txBox="1"/>
          <p:nvPr/>
        </p:nvSpPr>
        <p:spPr>
          <a:xfrm>
            <a:off x="1554822" y="4695290"/>
            <a:ext cx="9082355" cy="904125"/>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Han, Y., Pereira, F. C., Ben-Akiva, M., &amp; </a:t>
            </a:r>
            <a:r>
              <a:rPr kumimoji="0" lang="en-GB" sz="1800" b="0"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Zegras</a:t>
            </a: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C. (2022). A neural-embedded discrete choice model: Learning taste representation with strengthened interpretability. </a:t>
            </a:r>
            <a:r>
              <a:rPr kumimoji="0" lang="en-GB"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Transportation Research Part B: Methodological</a:t>
            </a: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t>
            </a:r>
            <a:r>
              <a:rPr kumimoji="0" lang="en-GB"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163</a:t>
            </a:r>
            <a:r>
              <a:rPr kumimoji="0" lang="en-GB"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166-186.</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1503307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cs typeface="Times New Roman" panose="02020603050405020304" pitchFamily="18" charset="0"/>
                <a:sym typeface="Wingdings" panose="05000000000000000000" pitchFamily="2" charset="2"/>
              </a:rPr>
              <a:t>TasteNet</a:t>
            </a:r>
            <a:endParaRPr lang="en-US" sz="4000" dirty="0">
              <a:cs typeface="Times New Roman" panose="02020603050405020304" pitchFamily="18" charset="0"/>
              <a:sym typeface="Wingdings" panose="05000000000000000000" pitchFamily="2" charset="2"/>
            </a:endParaRP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8" name="TextBox 47"/>
              <p:cNvSpPr txBox="1"/>
              <p:nvPr/>
            </p:nvSpPr>
            <p:spPr>
              <a:xfrm>
                <a:off x="1044001" y="1260000"/>
                <a:ext cx="6742838" cy="287745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Idea “</a:t>
                </a:r>
                <a:r>
                  <a:rPr kumimoji="0" lang="en-GB" sz="1800" b="1" i="1" u="none" strike="noStrike" kern="1200" cap="none" spc="0" normalizeH="0" baseline="0" noProof="0" dirty="0" err="1">
                    <a:ln>
                      <a:noFill/>
                    </a:ln>
                    <a:solidFill>
                      <a:prstClr val="black"/>
                    </a:solidFill>
                    <a:effectLst/>
                    <a:uLnTx/>
                    <a:uFillTx/>
                    <a:latin typeface="Calibri"/>
                    <a:ea typeface="+mn-ea"/>
                    <a:cs typeface="+mn-cs"/>
                  </a:rPr>
                  <a:t>TasteNet</a:t>
                </a:r>
                <a:r>
                  <a:rPr kumimoji="0" lang="en-GB" sz="1800" b="1" i="1" u="none" strike="noStrike" kern="1200" cap="none" spc="0" normalizeH="0" baseline="0" noProof="0" dirty="0">
                    <a:ln>
                      <a:noFill/>
                    </a:ln>
                    <a:solidFill>
                      <a:prstClr val="black"/>
                    </a:solidFill>
                    <a:effectLst/>
                    <a:uLnTx/>
                    <a:uFillTx/>
                    <a:latin typeface="Calibri"/>
                    <a:ea typeface="+mn-ea"/>
                    <a:cs typeface="+mn-cs"/>
                  </a:rPr>
                  <a:t>”</a:t>
                </a:r>
              </a:p>
              <a:p>
                <a:pPr marL="287338"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Let’s use an MLP to learn the </a:t>
                </a:r>
                <a:r>
                  <a:rPr kumimoji="0" lang="el-GR" sz="1800" b="1" i="0" u="sng" strike="noStrike" kern="1200" cap="none" spc="0" normalizeH="0" baseline="0" noProof="0" dirty="0">
                    <a:ln>
                      <a:noFill/>
                    </a:ln>
                    <a:solidFill>
                      <a:srgbClr val="24B5B3"/>
                    </a:solidFill>
                    <a:effectLst/>
                    <a:uLnTx/>
                    <a:uFillTx/>
                    <a:latin typeface="Calibri"/>
                    <a:ea typeface="+mn-ea"/>
                    <a:cs typeface="+mn-cs"/>
                  </a:rPr>
                  <a:t>β</a:t>
                </a:r>
                <a:r>
                  <a:rPr kumimoji="0" lang="en-GB" sz="1800" b="1" i="0" u="sng" strike="noStrike" kern="1200" cap="none" spc="0" normalizeH="0" baseline="0" noProof="0" dirty="0">
                    <a:ln>
                      <a:noFill/>
                    </a:ln>
                    <a:solidFill>
                      <a:srgbClr val="24B5B3"/>
                    </a:solidFill>
                    <a:effectLst/>
                    <a:uLnTx/>
                    <a:uFillTx/>
                    <a:latin typeface="Calibri"/>
                    <a:ea typeface="+mn-ea"/>
                    <a:cs typeface="+mn-cs"/>
                  </a:rPr>
                  <a:t>s</a:t>
                </a:r>
                <a:r>
                  <a:rPr kumimoji="0" lang="en-GB" sz="1800" b="0" i="0" u="none" strike="noStrike" kern="1200" cap="none" spc="0" normalizeH="0" baseline="0" noProof="0" dirty="0">
                    <a:ln>
                      <a:noFill/>
                    </a:ln>
                    <a:solidFill>
                      <a:srgbClr val="24B5B3"/>
                    </a:solidFill>
                    <a:effectLst/>
                    <a:uLnTx/>
                    <a:uFillTx/>
                    <a:latin typeface="Calibri"/>
                    <a:ea typeface="+mn-ea"/>
                    <a:cs typeface="+mn-cs"/>
                  </a:rPr>
                  <a:t> and </a:t>
                </a:r>
                <a:r>
                  <a:rPr kumimoji="0" lang="en-GB" sz="1800" b="1" i="0" u="sng" strike="noStrike" kern="1200" cap="none" spc="0" normalizeH="0" baseline="0" noProof="0" dirty="0">
                    <a:ln>
                      <a:noFill/>
                    </a:ln>
                    <a:solidFill>
                      <a:srgbClr val="24B5B3"/>
                    </a:solidFill>
                    <a:effectLst/>
                    <a:uLnTx/>
                    <a:uFillTx/>
                    <a:latin typeface="Calibri"/>
                    <a:ea typeface="+mn-ea"/>
                    <a:cs typeface="+mn-cs"/>
                  </a:rPr>
                  <a:t>ASCs</a:t>
                </a:r>
                <a:r>
                  <a:rPr kumimoji="0" lang="en-GB" sz="1800" b="0" i="0" u="none" strike="noStrike" kern="1200" cap="none" spc="0" normalizeH="0" baseline="0" noProof="0" dirty="0">
                    <a:ln>
                      <a:noFill/>
                    </a:ln>
                    <a:solidFill>
                      <a:srgbClr val="24B5B3"/>
                    </a:solidFill>
                    <a:effectLst/>
                    <a:uLnTx/>
                    <a:uFillTx/>
                    <a:latin typeface="Calibri"/>
                    <a:ea typeface="+mn-ea"/>
                    <a:cs typeface="+mn-cs"/>
                  </a:rPr>
                  <a:t> for each individual n, based on covariates (</a:t>
                </a:r>
                <a:r>
                  <a:rPr kumimoji="0" lang="en-GB" sz="1800" b="0" i="1" u="none" strike="noStrike" kern="1200" cap="none" spc="0" normalizeH="0" baseline="0" noProof="0" dirty="0" err="1">
                    <a:ln>
                      <a:noFill/>
                    </a:ln>
                    <a:solidFill>
                      <a:srgbClr val="24B5B3"/>
                    </a:solidFill>
                    <a:effectLst/>
                    <a:uLnTx/>
                    <a:uFillTx/>
                    <a:latin typeface="Calibri"/>
                    <a:ea typeface="+mn-ea"/>
                    <a:cs typeface="+mn-cs"/>
                  </a:rPr>
                  <a:t>z</a:t>
                </a:r>
                <a:r>
                  <a:rPr kumimoji="0" lang="en-GB" sz="1800" b="0" i="1" u="none" strike="noStrike" kern="1200" cap="none" spc="0" normalizeH="0" baseline="-25000" noProof="0" dirty="0" err="1">
                    <a:ln>
                      <a:noFill/>
                    </a:ln>
                    <a:solidFill>
                      <a:srgbClr val="24B5B3"/>
                    </a:solidFill>
                    <a:effectLst/>
                    <a:uLnTx/>
                    <a:uFillTx/>
                    <a:latin typeface="Calibri"/>
                    <a:ea typeface="+mn-ea"/>
                    <a:cs typeface="+mn-cs"/>
                  </a:rPr>
                  <a:t>n</a:t>
                </a:r>
                <a:r>
                  <a:rPr kumimoji="0" lang="en-GB" sz="1800" b="0" i="0" u="none" strike="noStrike" kern="1200" cap="none" spc="0" normalizeH="0" baseline="0" noProof="0" dirty="0">
                    <a:ln>
                      <a:noFill/>
                    </a:ln>
                    <a:solidFill>
                      <a:srgbClr val="24B5B3"/>
                    </a:solidFill>
                    <a:effectLst/>
                    <a:uLnTx/>
                    <a:uFillTx/>
                    <a:latin typeface="Calibri"/>
                    <a:ea typeface="+mn-ea"/>
                    <a:cs typeface="+mn-cs"/>
                  </a:rPr>
                  <a:t>)</a:t>
                </a:r>
              </a:p>
              <a:p>
                <a:pPr marL="268288" marR="0" lvl="1" indent="0" algn="l" defTabSz="914400" rtl="0" eaLnBrk="1" fontAlgn="auto" latinLnBrk="0" hangingPunct="1">
                  <a:lnSpc>
                    <a:spcPct val="100000"/>
                  </a:lnSpc>
                  <a:spcBef>
                    <a:spcPts val="0"/>
                  </a:spcBef>
                  <a:spcAft>
                    <a:spcPts val="0"/>
                  </a:spcAft>
                  <a:buClrTx/>
                  <a:buSzTx/>
                  <a:buFontTx/>
                  <a:buNone/>
                  <a:tabLst>
                    <a:tab pos="393700" algn="l"/>
                  </a:tabLst>
                  <a:defRPr/>
                </a:pPr>
                <a:endParaRPr kumimoji="0" lang="en-GB" sz="1800" b="0" i="0" u="none" strike="noStrike" kern="1200" cap="none" spc="0" normalizeH="0" baseline="0" noProof="0" dirty="0">
                  <a:ln>
                    <a:noFill/>
                  </a:ln>
                  <a:solidFill>
                    <a:srgbClr val="24B5B3"/>
                  </a:solidFill>
                  <a:effectLst/>
                  <a:uLnTx/>
                  <a:uFillTx/>
                  <a:latin typeface="Calibri"/>
                  <a:ea typeface="+mn-ea"/>
                  <a:cs typeface="+mn-cs"/>
                </a:endParaRPr>
              </a:p>
              <a:p>
                <a:pPr marL="268288" marR="0" lvl="1" indent="0" algn="l" defTabSz="914400" rtl="0" eaLnBrk="1" fontAlgn="auto" latinLnBrk="0" hangingPunct="1">
                  <a:lnSpc>
                    <a:spcPct val="100000"/>
                  </a:lnSpc>
                  <a:spcBef>
                    <a:spcPts val="0"/>
                  </a:spcBef>
                  <a:spcAft>
                    <a:spcPts val="0"/>
                  </a:spcAft>
                  <a:buClrTx/>
                  <a:buSzTx/>
                  <a:buFontTx/>
                  <a:buNone/>
                  <a:tabLst>
                    <a:tab pos="393700" algn="l"/>
                  </a:tabLst>
                  <a:defRPr/>
                </a:pPr>
                <a14:m>
                  <m:oMathPara xmlns:m="http://schemas.openxmlformats.org/officeDocument/2006/math">
                    <m:oMathParaPr>
                      <m:jc m:val="left"/>
                    </m:oMathParaPr>
                    <m:oMath xmlns:m="http://schemas.openxmlformats.org/officeDocument/2006/math">
                      <m:sSubSup>
                        <m:sSubSupPr>
                          <m:ctrlP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𝑚𝑛</m:t>
                          </m:r>
                        </m:sub>
                        <m:sup>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𝑀𝐿𝑃</m:t>
                          </m:r>
                        </m:sup>
                      </m:sSubSup>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𝐴𝑆𝐶</m:t>
                          </m:r>
                        </m:e>
                        <m:sub>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𝑖𝑛</m:t>
                          </m:r>
                        </m:sub>
                        <m:sup>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𝑀𝐿𝑃</m:t>
                          </m:r>
                        </m:sup>
                      </m:sSubSup>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𝑧</m:t>
                              </m:r>
                            </m:e>
                            <m:sub>
                              <m:r>
                                <a:rPr kumimoji="0" lang="en-US" sz="1800" b="0" i="1" u="none" strike="noStrike" kern="1200" cap="none" spc="0" normalizeH="0" baseline="0" noProof="0" dirty="0" smtClean="0">
                                  <a:ln>
                                    <a:noFill/>
                                  </a:ln>
                                  <a:solidFill>
                                    <a:srgbClr val="24B5B3"/>
                                  </a:solidFill>
                                  <a:effectLst/>
                                  <a:uLnTx/>
                                  <a:uFillTx/>
                                  <a:latin typeface="Cambria Math" panose="02040503050406030204" pitchFamily="18" charset="0"/>
                                  <a:ea typeface="+mn-ea"/>
                                  <a:cs typeface="+mn-cs"/>
                                </a:rPr>
                                <m:t>𝑛</m:t>
                              </m:r>
                            </m:sub>
                          </m:sSub>
                        </m:e>
                      </m:d>
                    </m:oMath>
                  </m:oMathPara>
                </a14:m>
                <a:endParaRPr kumimoji="0" lang="en-GB" sz="1800" b="0" i="0" u="none" strike="noStrike" kern="1200" cap="none" spc="0" normalizeH="0" baseline="0" noProof="0" dirty="0">
                  <a:ln>
                    <a:noFill/>
                  </a:ln>
                  <a:solidFill>
                    <a:srgbClr val="24B5B3"/>
                  </a:solidFill>
                  <a:effectLst/>
                  <a:uLnTx/>
                  <a:uFillTx/>
                  <a:latin typeface="Calibri"/>
                  <a:ea typeface="+mn-ea"/>
                  <a:cs typeface="+mn-cs"/>
                </a:endParaRPr>
              </a:p>
              <a:p>
                <a:pPr marL="268288" marR="0" lvl="1" indent="0" algn="l" defTabSz="914400" rtl="0" eaLnBrk="1" fontAlgn="auto" latinLnBrk="0" hangingPunct="1">
                  <a:lnSpc>
                    <a:spcPct val="100000"/>
                  </a:lnSpc>
                  <a:spcBef>
                    <a:spcPts val="0"/>
                  </a:spcBef>
                  <a:spcAft>
                    <a:spcPts val="0"/>
                  </a:spcAft>
                  <a:buClrTx/>
                  <a:buSzTx/>
                  <a:buFontTx/>
                  <a:buNone/>
                  <a:tabLst>
                    <a:tab pos="393700" algn="l"/>
                  </a:tabLst>
                  <a:defRPr/>
                </a:pPr>
                <a:endParaRPr kumimoji="0" lang="en-GB" sz="1800" b="0" i="0" u="none" strike="noStrike" kern="1200" cap="none" spc="0" normalizeH="0" baseline="0" noProof="0" dirty="0">
                  <a:ln>
                    <a:noFill/>
                  </a:ln>
                  <a:solidFill>
                    <a:srgbClr val="24B5B3"/>
                  </a:solidFill>
                  <a:effectLst/>
                  <a:uLnTx/>
                  <a:uFillTx/>
                  <a:latin typeface="Calibri"/>
                  <a:ea typeface="+mn-ea"/>
                  <a:cs typeface="+mn-cs"/>
                </a:endParaRPr>
              </a:p>
              <a:p>
                <a:pPr marL="268288" marR="0" lvl="1" indent="0" algn="l" defTabSz="914400" rtl="0" eaLnBrk="1" fontAlgn="auto" latinLnBrk="0" hangingPunct="1">
                  <a:lnSpc>
                    <a:spcPct val="100000"/>
                  </a:lnSpc>
                  <a:spcBef>
                    <a:spcPts val="0"/>
                  </a:spcBef>
                  <a:spcAft>
                    <a:spcPts val="0"/>
                  </a:spcAft>
                  <a:buClrTx/>
                  <a:buSzTx/>
                  <a:buFontTx/>
                  <a:buNone/>
                  <a:tabLst>
                    <a:tab pos="393700" algn="l"/>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And plug these </a:t>
                </a:r>
                <a:r>
                  <a:rPr kumimoji="0" lang="el-GR" sz="1800" b="0" i="0" u="none" strike="noStrike" kern="1200" cap="none" spc="0" normalizeH="0" baseline="0" noProof="0" dirty="0">
                    <a:ln>
                      <a:noFill/>
                    </a:ln>
                    <a:solidFill>
                      <a:srgbClr val="24B5B3"/>
                    </a:solidFill>
                    <a:effectLst/>
                    <a:uLnTx/>
                    <a:uFillTx/>
                    <a:latin typeface="Calibri"/>
                    <a:ea typeface="+mn-ea"/>
                    <a:cs typeface="+mn-cs"/>
                  </a:rPr>
                  <a:t>β</a:t>
                </a:r>
                <a:r>
                  <a:rPr kumimoji="0" lang="en-GB" sz="1800" b="0" i="0" u="none" strike="noStrike" kern="1200" cap="none" spc="0" normalizeH="0" baseline="0" noProof="0" dirty="0">
                    <a:ln>
                      <a:noFill/>
                    </a:ln>
                    <a:solidFill>
                      <a:srgbClr val="24B5B3"/>
                    </a:solidFill>
                    <a:effectLst/>
                    <a:uLnTx/>
                    <a:uFillTx/>
                    <a:latin typeface="Calibri"/>
                    <a:ea typeface="+mn-ea"/>
                    <a:cs typeface="+mn-cs"/>
                  </a:rPr>
                  <a:t>s and ASCs in a linear-additive RUM-MNL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4B5B3"/>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For most </a:t>
                </a:r>
                <a:r>
                  <a:rPr kumimoji="0" lang="el-GR" sz="1800" b="0" i="0" u="none" strike="noStrike" kern="1200" cap="none" spc="0" normalizeH="0" baseline="0" noProof="0" dirty="0">
                    <a:ln>
                      <a:noFill/>
                    </a:ln>
                    <a:solidFill>
                      <a:srgbClr val="24B5B3"/>
                    </a:solidFill>
                    <a:effectLst/>
                    <a:uLnTx/>
                    <a:uFillTx/>
                    <a:latin typeface="Calibri"/>
                    <a:ea typeface="+mn-ea"/>
                    <a:cs typeface="+mn-cs"/>
                  </a:rPr>
                  <a:t>β</a:t>
                </a:r>
                <a:r>
                  <a:rPr kumimoji="0" lang="en-GB" sz="1800" b="0" i="0" u="none" strike="noStrike" kern="1200" cap="none" spc="0" normalizeH="0" baseline="0" noProof="0" dirty="0">
                    <a:ln>
                      <a:noFill/>
                    </a:ln>
                    <a:solidFill>
                      <a:srgbClr val="24B5B3"/>
                    </a:solidFill>
                    <a:effectLst/>
                    <a:uLnTx/>
                    <a:uFillTx/>
                    <a:latin typeface="Calibri"/>
                    <a:ea typeface="+mn-ea"/>
                    <a:cs typeface="+mn-cs"/>
                  </a:rPr>
                  <a:t>s we care about the </a:t>
                </a:r>
                <a:r>
                  <a:rPr kumimoji="0" lang="en-US" sz="1800" b="0" i="0" u="none" strike="noStrike" kern="1200" cap="none" spc="0" normalizeH="0" baseline="0" noProof="0" dirty="0">
                    <a:ln>
                      <a:noFill/>
                    </a:ln>
                    <a:solidFill>
                      <a:srgbClr val="24B5B3"/>
                    </a:solidFill>
                    <a:effectLst/>
                    <a:uLnTx/>
                    <a:uFillTx/>
                    <a:latin typeface="Calibri"/>
                    <a:ea typeface="+mn-ea"/>
                    <a:cs typeface="+mn-cs"/>
                  </a:rPr>
                  <a:t>values</a:t>
                </a:r>
                <a:r>
                  <a:rPr kumimoji="0" lang="en-GB" sz="1800" b="0" i="0" u="none" strike="noStrike" kern="1200" cap="none" spc="0" normalizeH="0" baseline="0" noProof="0" dirty="0">
                    <a:ln>
                      <a:noFill/>
                    </a:ln>
                    <a:solidFill>
                      <a:srgbClr val="24B5B3"/>
                    </a:solidFill>
                    <a:effectLst/>
                    <a:uLnTx/>
                    <a:uFillTx/>
                    <a:latin typeface="Calibri"/>
                    <a:ea typeface="+mn-ea"/>
                    <a:cs typeface="+mn-cs"/>
                  </a:rPr>
                  <a:t>; not about how they are a function of the covariates</a:t>
                </a:r>
              </a:p>
            </p:txBody>
          </p:sp>
        </mc:Choice>
        <mc:Fallback xmlns="">
          <p:sp>
            <p:nvSpPr>
              <p:cNvPr id="48" name="TextBox 47"/>
              <p:cNvSpPr txBox="1">
                <a:spLocks noRot="1" noChangeAspect="1" noMove="1" noResize="1" noEditPoints="1" noAdjustHandles="1" noChangeArrowheads="1" noChangeShapeType="1" noTextEdit="1"/>
              </p:cNvSpPr>
              <p:nvPr/>
            </p:nvSpPr>
            <p:spPr>
              <a:xfrm>
                <a:off x="1044001" y="1260000"/>
                <a:ext cx="6742838" cy="2877454"/>
              </a:xfrm>
              <a:prstGeom prst="rect">
                <a:avLst/>
              </a:prstGeom>
              <a:blipFill>
                <a:blip r:embed="rId3"/>
                <a:stretch>
                  <a:fillRect l="-753" t="-1322" b="-2643"/>
                </a:stretch>
              </a:blipFill>
            </p:spPr>
            <p:txBody>
              <a:bodyPr/>
              <a:lstStyle/>
              <a:p>
                <a:r>
                  <a:rPr lang="en-GB">
                    <a:noFill/>
                  </a:rPr>
                  <a:t> </a:t>
                </a:r>
              </a:p>
            </p:txBody>
          </p:sp>
        </mc:Fallback>
      </mc:AlternateContent>
      <p:grpSp>
        <p:nvGrpSpPr>
          <p:cNvPr id="15" name="Group 14">
            <a:extLst>
              <a:ext uri="{FF2B5EF4-FFF2-40B4-BE49-F238E27FC236}">
                <a16:creationId xmlns:a16="http://schemas.microsoft.com/office/drawing/2014/main" id="{EF53B73C-7D77-BF68-D746-166FA2D42546}"/>
              </a:ext>
            </a:extLst>
          </p:cNvPr>
          <p:cNvGrpSpPr/>
          <p:nvPr/>
        </p:nvGrpSpPr>
        <p:grpSpPr>
          <a:xfrm>
            <a:off x="5018524" y="2051961"/>
            <a:ext cx="7437127" cy="4745577"/>
            <a:chOff x="4941521" y="1607986"/>
            <a:chExt cx="7437127" cy="4745577"/>
          </a:xfrm>
        </p:grpSpPr>
        <p:grpSp>
          <p:nvGrpSpPr>
            <p:cNvPr id="16" name="Group 15">
              <a:extLst>
                <a:ext uri="{FF2B5EF4-FFF2-40B4-BE49-F238E27FC236}">
                  <a16:creationId xmlns:a16="http://schemas.microsoft.com/office/drawing/2014/main" id="{5CA4218A-875D-58FE-0350-6838B10D59D3}"/>
                </a:ext>
              </a:extLst>
            </p:cNvPr>
            <p:cNvGrpSpPr/>
            <p:nvPr/>
          </p:nvGrpSpPr>
          <p:grpSpPr>
            <a:xfrm>
              <a:off x="4941521" y="3663009"/>
              <a:ext cx="3064519" cy="2690554"/>
              <a:chOff x="3842601" y="3809832"/>
              <a:chExt cx="3064519" cy="2690554"/>
            </a:xfrm>
          </p:grpSpPr>
          <p:grpSp>
            <p:nvGrpSpPr>
              <p:cNvPr id="73" name="Group 72">
                <a:extLst>
                  <a:ext uri="{FF2B5EF4-FFF2-40B4-BE49-F238E27FC236}">
                    <a16:creationId xmlns:a16="http://schemas.microsoft.com/office/drawing/2014/main" id="{8A8D6B93-828F-1974-43FD-26E3F7CCBE04}"/>
                  </a:ext>
                </a:extLst>
              </p:cNvPr>
              <p:cNvGrpSpPr/>
              <p:nvPr/>
            </p:nvGrpSpPr>
            <p:grpSpPr>
              <a:xfrm>
                <a:off x="4375054" y="3830970"/>
                <a:ext cx="2354584" cy="2019909"/>
                <a:chOff x="6737254" y="4120085"/>
                <a:chExt cx="2354584" cy="2019909"/>
              </a:xfrm>
            </p:grpSpPr>
            <p:grpSp>
              <p:nvGrpSpPr>
                <p:cNvPr id="81" name="Group 80">
                  <a:extLst>
                    <a:ext uri="{FF2B5EF4-FFF2-40B4-BE49-F238E27FC236}">
                      <a16:creationId xmlns:a16="http://schemas.microsoft.com/office/drawing/2014/main" id="{32861552-3D31-4795-5BB9-352C22D8C0D3}"/>
                    </a:ext>
                  </a:extLst>
                </p:cNvPr>
                <p:cNvGrpSpPr/>
                <p:nvPr/>
              </p:nvGrpSpPr>
              <p:grpSpPr>
                <a:xfrm>
                  <a:off x="6737254" y="4120085"/>
                  <a:ext cx="2354584" cy="2019909"/>
                  <a:chOff x="7687486" y="4073387"/>
                  <a:chExt cx="2354584" cy="2019909"/>
                </a:xfrm>
              </p:grpSpPr>
              <p:pic>
                <p:nvPicPr>
                  <p:cNvPr id="87" name="Picture 86">
                    <a:extLst>
                      <a:ext uri="{FF2B5EF4-FFF2-40B4-BE49-F238E27FC236}">
                        <a16:creationId xmlns:a16="http://schemas.microsoft.com/office/drawing/2014/main" id="{292792CD-33A6-5058-10AE-AA1B1A8E45C1}"/>
                      </a:ext>
                    </a:extLst>
                  </p:cNvPr>
                  <p:cNvPicPr>
                    <a:picLocks noChangeAspect="1"/>
                  </p:cNvPicPr>
                  <p:nvPr/>
                </p:nvPicPr>
                <p:blipFill rotWithShape="1">
                  <a:blip r:embed="rId4"/>
                  <a:srcRect l="-1998" t="1251" r="42493" b="11355"/>
                  <a:stretch/>
                </p:blipFill>
                <p:spPr>
                  <a:xfrm>
                    <a:off x="7687486" y="4073387"/>
                    <a:ext cx="1713739" cy="2019909"/>
                  </a:xfrm>
                  <a:prstGeom prst="rect">
                    <a:avLst/>
                  </a:prstGeom>
                </p:spPr>
              </p:pic>
              <p:pic>
                <p:nvPicPr>
                  <p:cNvPr id="88" name="Picture 87">
                    <a:extLst>
                      <a:ext uri="{FF2B5EF4-FFF2-40B4-BE49-F238E27FC236}">
                        <a16:creationId xmlns:a16="http://schemas.microsoft.com/office/drawing/2014/main" id="{0FEAD9FC-7170-D2BD-1A3E-6CAB1EB1676B}"/>
                      </a:ext>
                    </a:extLst>
                  </p:cNvPr>
                  <p:cNvPicPr>
                    <a:picLocks noChangeAspect="1"/>
                  </p:cNvPicPr>
                  <p:nvPr/>
                </p:nvPicPr>
                <p:blipFill rotWithShape="1">
                  <a:blip r:embed="rId4"/>
                  <a:srcRect l="43004" t="21329" r="42493" b="35054"/>
                  <a:stretch/>
                </p:blipFill>
                <p:spPr>
                  <a:xfrm>
                    <a:off x="9624392" y="4541056"/>
                    <a:ext cx="417678" cy="1008113"/>
                  </a:xfrm>
                  <a:prstGeom prst="rect">
                    <a:avLst/>
                  </a:prstGeom>
                </p:spPr>
              </p:pic>
              <p:cxnSp>
                <p:nvCxnSpPr>
                  <p:cNvPr id="89" name="Straight Arrow Connector 88">
                    <a:extLst>
                      <a:ext uri="{FF2B5EF4-FFF2-40B4-BE49-F238E27FC236}">
                        <a16:creationId xmlns:a16="http://schemas.microsoft.com/office/drawing/2014/main" id="{A6898F60-8202-FA96-FAFC-9EABFDAEC882}"/>
                      </a:ext>
                    </a:extLst>
                  </p:cNvPr>
                  <p:cNvCxnSpPr/>
                  <p:nvPr/>
                </p:nvCxnSpPr>
                <p:spPr>
                  <a:xfrm flipV="1">
                    <a:off x="9408368" y="4797152"/>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8ED33E3E-F8C1-A38F-B7F7-456320F3FF93}"/>
                      </a:ext>
                    </a:extLst>
                  </p:cNvPr>
                  <p:cNvCxnSpPr/>
                  <p:nvPr/>
                </p:nvCxnSpPr>
                <p:spPr>
                  <a:xfrm flipV="1">
                    <a:off x="9401225" y="5373216"/>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E6EC6A73-9A59-0B38-DE80-C76F0CE3D0F0}"/>
                      </a:ext>
                    </a:extLst>
                  </p:cNvPr>
                  <p:cNvCxnSpPr/>
                  <p:nvPr/>
                </p:nvCxnSpPr>
                <p:spPr>
                  <a:xfrm>
                    <a:off x="9408368" y="4797152"/>
                    <a:ext cx="208881" cy="576064"/>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92" name="Straight Arrow Connector 91">
                    <a:extLst>
                      <a:ext uri="{FF2B5EF4-FFF2-40B4-BE49-F238E27FC236}">
                        <a16:creationId xmlns:a16="http://schemas.microsoft.com/office/drawing/2014/main" id="{AFDC97AC-C26E-1C38-E994-82C33638168B}"/>
                      </a:ext>
                    </a:extLst>
                  </p:cNvPr>
                  <p:cNvCxnSpPr/>
                  <p:nvPr/>
                </p:nvCxnSpPr>
                <p:spPr>
                  <a:xfrm flipV="1">
                    <a:off x="9408368" y="4797152"/>
                    <a:ext cx="216024" cy="576063"/>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grpSp>
            <p:sp>
              <p:nvSpPr>
                <p:cNvPr id="82" name="Oval 81">
                  <a:extLst>
                    <a:ext uri="{FF2B5EF4-FFF2-40B4-BE49-F238E27FC236}">
                      <a16:creationId xmlns:a16="http://schemas.microsoft.com/office/drawing/2014/main" id="{F9AC0C19-1712-0FC8-0CCB-1AE916C31611}"/>
                    </a:ext>
                  </a:extLst>
                </p:cNvPr>
                <p:cNvSpPr/>
                <p:nvPr/>
              </p:nvSpPr>
              <p:spPr>
                <a:xfrm>
                  <a:off x="7012949" y="471654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a:extLst>
                    <a:ext uri="{FF2B5EF4-FFF2-40B4-BE49-F238E27FC236}">
                      <a16:creationId xmlns:a16="http://schemas.microsoft.com/office/drawing/2014/main" id="{51FB34DF-2A90-9FA3-2BC4-E3CCECF933E0}"/>
                    </a:ext>
                  </a:extLst>
                </p:cNvPr>
                <p:cNvSpPr/>
                <p:nvPr/>
              </p:nvSpPr>
              <p:spPr>
                <a:xfrm>
                  <a:off x="7020161" y="4149080"/>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a:extLst>
                    <a:ext uri="{FF2B5EF4-FFF2-40B4-BE49-F238E27FC236}">
                      <a16:creationId xmlns:a16="http://schemas.microsoft.com/office/drawing/2014/main" id="{FC273F2A-951B-B466-F479-263FBB678404}"/>
                    </a:ext>
                  </a:extLst>
                </p:cNvPr>
                <p:cNvSpPr/>
                <p:nvPr/>
              </p:nvSpPr>
              <p:spPr>
                <a:xfrm>
                  <a:off x="7017721" y="522920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a:extLst>
                    <a:ext uri="{FF2B5EF4-FFF2-40B4-BE49-F238E27FC236}">
                      <a16:creationId xmlns:a16="http://schemas.microsoft.com/office/drawing/2014/main" id="{AE9AA51C-C0BA-556D-206C-56722F3C3924}"/>
                    </a:ext>
                  </a:extLst>
                </p:cNvPr>
                <p:cNvSpPr/>
                <p:nvPr/>
              </p:nvSpPr>
              <p:spPr>
                <a:xfrm>
                  <a:off x="7020161" y="5721074"/>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5" name="Left Brace 74">
                <a:extLst>
                  <a:ext uri="{FF2B5EF4-FFF2-40B4-BE49-F238E27FC236}">
                    <a16:creationId xmlns:a16="http://schemas.microsoft.com/office/drawing/2014/main" id="{A87236E2-8738-284D-016A-4C93CB9F8181}"/>
                  </a:ext>
                </a:extLst>
              </p:cNvPr>
              <p:cNvSpPr/>
              <p:nvPr/>
            </p:nvSpPr>
            <p:spPr>
              <a:xfrm>
                <a:off x="4248533" y="3809832"/>
                <a:ext cx="144687" cy="2041047"/>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Box 75">
                <a:extLst>
                  <a:ext uri="{FF2B5EF4-FFF2-40B4-BE49-F238E27FC236}">
                    <a16:creationId xmlns:a16="http://schemas.microsoft.com/office/drawing/2014/main" id="{5581ABB8-F5A9-B179-ED86-A75A8A825538}"/>
                  </a:ext>
                </a:extLst>
              </p:cNvPr>
              <p:cNvSpPr txBox="1"/>
              <p:nvPr/>
            </p:nvSpPr>
            <p:spPr>
              <a:xfrm rot="16200000">
                <a:off x="3218729" y="4548716"/>
                <a:ext cx="16170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Covariates </a:t>
                </a:r>
                <a:r>
                  <a:rPr kumimoji="0" lang="en-GB" sz="1800" b="0" i="1" u="none" strike="noStrike" kern="1200" cap="none" spc="0" normalizeH="0" baseline="0" noProof="0" dirty="0">
                    <a:ln>
                      <a:noFill/>
                    </a:ln>
                    <a:solidFill>
                      <a:srgbClr val="0070C0"/>
                    </a:solidFill>
                    <a:effectLst/>
                    <a:uLnTx/>
                    <a:uFillTx/>
                    <a:latin typeface="Calibri"/>
                    <a:ea typeface="+mn-ea"/>
                    <a:cs typeface="+mn-cs"/>
                  </a:rPr>
                  <a:t>z</a:t>
                </a:r>
              </a:p>
            </p:txBody>
          </p:sp>
          <p:sp>
            <p:nvSpPr>
              <p:cNvPr id="77" name="Left Brace 76">
                <a:extLst>
                  <a:ext uri="{FF2B5EF4-FFF2-40B4-BE49-F238E27FC236}">
                    <a16:creationId xmlns:a16="http://schemas.microsoft.com/office/drawing/2014/main" id="{4F36580C-FEEB-ECAE-0D42-C5F5D2DBB29B}"/>
                  </a:ext>
                </a:extLst>
              </p:cNvPr>
              <p:cNvSpPr/>
              <p:nvPr/>
            </p:nvSpPr>
            <p:spPr>
              <a:xfrm rot="16200000">
                <a:off x="5570057" y="4970726"/>
                <a:ext cx="121794" cy="2197369"/>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0FF84C18-C415-DE65-FCE2-040E7AF35791}"/>
                  </a:ext>
                </a:extLst>
              </p:cNvPr>
              <p:cNvSpPr txBox="1"/>
              <p:nvPr/>
            </p:nvSpPr>
            <p:spPr>
              <a:xfrm>
                <a:off x="4393220" y="6131054"/>
                <a:ext cx="2513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MLP</a:t>
                </a:r>
                <a:endParaRPr kumimoji="0" lang="en-GB" sz="1800" b="1" i="0" u="none" strike="noStrike" kern="1200" cap="none" spc="0" normalizeH="0" baseline="0" noProof="0" dirty="0">
                  <a:ln>
                    <a:noFill/>
                  </a:ln>
                  <a:solidFill>
                    <a:srgbClr val="0070C0"/>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3E8A180F-D920-8144-51BA-CD28255EC290}"/>
                  </a:ext>
                </a:extLst>
              </p:cNvPr>
              <p:cNvSpPr txBox="1"/>
              <p:nvPr/>
            </p:nvSpPr>
            <p:spPr>
              <a:xfrm>
                <a:off x="5671115" y="4367432"/>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1</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0" name="TextBox 79">
                <a:extLst>
                  <a:ext uri="{FF2B5EF4-FFF2-40B4-BE49-F238E27FC236}">
                    <a16:creationId xmlns:a16="http://schemas.microsoft.com/office/drawing/2014/main" id="{F451873C-1DDE-AEF8-BBAC-ED553B3464FD}"/>
                  </a:ext>
                </a:extLst>
              </p:cNvPr>
              <p:cNvSpPr txBox="1"/>
              <p:nvPr/>
            </p:nvSpPr>
            <p:spPr>
              <a:xfrm>
                <a:off x="5671115" y="4858786"/>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2</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20" name="Picture 19">
              <a:extLst>
                <a:ext uri="{FF2B5EF4-FFF2-40B4-BE49-F238E27FC236}">
                  <a16:creationId xmlns:a16="http://schemas.microsoft.com/office/drawing/2014/main" id="{4D67398A-3301-0B09-444A-452638780433}"/>
                </a:ext>
              </a:extLst>
            </p:cNvPr>
            <p:cNvPicPr>
              <a:picLocks noChangeAspect="1"/>
            </p:cNvPicPr>
            <p:nvPr/>
          </p:nvPicPr>
          <p:blipFill>
            <a:blip r:embed="rId5"/>
            <a:stretch>
              <a:fillRect/>
            </a:stretch>
          </p:blipFill>
          <p:spPr>
            <a:xfrm>
              <a:off x="8433120" y="2694413"/>
              <a:ext cx="3228231" cy="2590723"/>
            </a:xfrm>
            <a:prstGeom prst="rect">
              <a:avLst/>
            </a:prstGeom>
          </p:spPr>
        </p:pic>
        <p:grpSp>
          <p:nvGrpSpPr>
            <p:cNvPr id="21" name="Group 20">
              <a:extLst>
                <a:ext uri="{FF2B5EF4-FFF2-40B4-BE49-F238E27FC236}">
                  <a16:creationId xmlns:a16="http://schemas.microsoft.com/office/drawing/2014/main" id="{E4632EA9-9FB4-CF1C-69BB-122F61CAB850}"/>
                </a:ext>
              </a:extLst>
            </p:cNvPr>
            <p:cNvGrpSpPr/>
            <p:nvPr/>
          </p:nvGrpSpPr>
          <p:grpSpPr>
            <a:xfrm>
              <a:off x="9326450" y="3153374"/>
              <a:ext cx="143924" cy="1342418"/>
              <a:chOff x="7349370" y="1973805"/>
              <a:chExt cx="143924" cy="1342418"/>
            </a:xfrm>
          </p:grpSpPr>
          <p:cxnSp>
            <p:nvCxnSpPr>
              <p:cNvPr id="32" name="Straight Connector 31">
                <a:extLst>
                  <a:ext uri="{FF2B5EF4-FFF2-40B4-BE49-F238E27FC236}">
                    <a16:creationId xmlns:a16="http://schemas.microsoft.com/office/drawing/2014/main" id="{C60B4F6E-7E5E-76A1-56B7-257CEDC5E09A}"/>
                  </a:ext>
                </a:extLst>
              </p:cNvPr>
              <p:cNvCxnSpPr/>
              <p:nvPr/>
            </p:nvCxnSpPr>
            <p:spPr>
              <a:xfrm flipH="1">
                <a:off x="7392144" y="1973805"/>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77E4EAC6-1DE3-D9BD-8E1B-E3A9A3DA651D}"/>
                  </a:ext>
                </a:extLst>
              </p:cNvPr>
              <p:cNvCxnSpPr/>
              <p:nvPr/>
            </p:nvCxnSpPr>
            <p:spPr>
              <a:xfrm flipH="1">
                <a:off x="7421286" y="1988840"/>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BE7DC011-A1AD-F1C7-634B-10B2F11E6724}"/>
                  </a:ext>
                </a:extLst>
              </p:cNvPr>
              <p:cNvCxnSpPr/>
              <p:nvPr/>
            </p:nvCxnSpPr>
            <p:spPr>
              <a:xfrm flipH="1">
                <a:off x="7392144"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60AFC744-31AA-4C86-A6DF-650E4C24CDFB}"/>
                  </a:ext>
                </a:extLst>
              </p:cNvPr>
              <p:cNvCxnSpPr/>
              <p:nvPr/>
            </p:nvCxnSpPr>
            <p:spPr>
              <a:xfrm flipH="1">
                <a:off x="7428148"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BF6F3B87-E5B2-FA66-B8E7-8484C43C1F94}"/>
                  </a:ext>
                </a:extLst>
              </p:cNvPr>
              <p:cNvCxnSpPr/>
              <p:nvPr/>
            </p:nvCxnSpPr>
            <p:spPr>
              <a:xfrm flipH="1">
                <a:off x="7385282"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C1F2E466-B35F-B817-1E39-93072F62EF35}"/>
                  </a:ext>
                </a:extLst>
              </p:cNvPr>
              <p:cNvCxnSpPr/>
              <p:nvPr/>
            </p:nvCxnSpPr>
            <p:spPr>
              <a:xfrm flipH="1">
                <a:off x="7421286"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E5C509F-B1AA-A7BD-46C7-6DA9364D0BE7}"/>
                  </a:ext>
                </a:extLst>
              </p:cNvPr>
              <p:cNvCxnSpPr/>
              <p:nvPr/>
            </p:nvCxnSpPr>
            <p:spPr>
              <a:xfrm rot="16200000" flipH="1">
                <a:off x="7356888" y="3236697"/>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DF914835-EBE0-E797-249D-7BA9F272C5B9}"/>
                  </a:ext>
                </a:extLst>
              </p:cNvPr>
              <p:cNvCxnSpPr/>
              <p:nvPr/>
            </p:nvCxnSpPr>
            <p:spPr>
              <a:xfrm rot="16200000" flipH="1">
                <a:off x="7378512" y="3212340"/>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22" name="Group 21">
              <a:extLst>
                <a:ext uri="{FF2B5EF4-FFF2-40B4-BE49-F238E27FC236}">
                  <a16:creationId xmlns:a16="http://schemas.microsoft.com/office/drawing/2014/main" id="{1744A8D8-B30B-1439-FAF5-9C1431128453}"/>
                </a:ext>
              </a:extLst>
            </p:cNvPr>
            <p:cNvGrpSpPr/>
            <p:nvPr/>
          </p:nvGrpSpPr>
          <p:grpSpPr>
            <a:xfrm>
              <a:off x="7419271" y="4205203"/>
              <a:ext cx="496004" cy="911533"/>
              <a:chOff x="5442191" y="3112677"/>
              <a:chExt cx="496004" cy="911533"/>
            </a:xfrm>
          </p:grpSpPr>
          <p:sp>
            <p:nvSpPr>
              <p:cNvPr id="30" name="TextBox 29">
                <a:extLst>
                  <a:ext uri="{FF2B5EF4-FFF2-40B4-BE49-F238E27FC236}">
                    <a16:creationId xmlns:a16="http://schemas.microsoft.com/office/drawing/2014/main" id="{BB0862F3-576B-8B7E-037A-534B522E44EB}"/>
                  </a:ext>
                </a:extLst>
              </p:cNvPr>
              <p:cNvSpPr txBox="1"/>
              <p:nvPr/>
            </p:nvSpPr>
            <p:spPr>
              <a:xfrm>
                <a:off x="5463586" y="3654878"/>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β</a:t>
                </a:r>
                <a:r>
                  <a:rPr kumimoji="0" lang="en-GB" sz="1800" b="0" i="1" u="none" strike="noStrike" kern="1200" cap="none" spc="0" normalizeH="0" baseline="-25000" noProof="0" dirty="0">
                    <a:ln>
                      <a:noFill/>
                    </a:ln>
                    <a:solidFill>
                      <a:srgbClr val="0070C0"/>
                    </a:solidFill>
                    <a:effectLst/>
                    <a:uLnTx/>
                    <a:uFillTx/>
                    <a:latin typeface="Calibri"/>
                    <a:ea typeface="+mn-ea"/>
                    <a:cs typeface="+mn-cs"/>
                  </a:rPr>
                  <a:t>TC</a:t>
                </a:r>
                <a:endParaRPr kumimoji="0" lang="en-GB"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32A41032-B22F-FECB-7513-F87A26744EE9}"/>
                  </a:ext>
                </a:extLst>
              </p:cNvPr>
              <p:cNvSpPr txBox="1"/>
              <p:nvPr/>
            </p:nvSpPr>
            <p:spPr>
              <a:xfrm>
                <a:off x="5442191" y="3112677"/>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AD47">
                        <a:lumMod val="75000"/>
                      </a:srgbClr>
                    </a:solidFill>
                    <a:effectLst/>
                    <a:uLnTx/>
                    <a:uFillTx/>
                    <a:latin typeface="Calibri"/>
                    <a:ea typeface="+mn-ea"/>
                    <a:cs typeface="+mn-cs"/>
                  </a:rPr>
                  <a:t>β</a:t>
                </a:r>
                <a:r>
                  <a:rPr kumimoji="0" lang="en-GB" sz="1800" b="0" i="1" u="none" strike="noStrike" kern="1200" cap="none" spc="0" normalizeH="0" baseline="-25000" noProof="0" dirty="0">
                    <a:ln>
                      <a:noFill/>
                    </a:ln>
                    <a:solidFill>
                      <a:srgbClr val="70AD47">
                        <a:lumMod val="75000"/>
                      </a:srgbClr>
                    </a:solidFill>
                    <a:effectLst/>
                    <a:uLnTx/>
                    <a:uFillTx/>
                    <a:latin typeface="Calibri"/>
                    <a:ea typeface="+mn-ea"/>
                    <a:cs typeface="+mn-cs"/>
                  </a:rPr>
                  <a:t>TT</a:t>
                </a:r>
                <a:endParaRPr kumimoji="0" lang="en-GB" sz="1800" b="0"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grpSp>
        <p:cxnSp>
          <p:nvCxnSpPr>
            <p:cNvPr id="23" name="Straight Arrow Connector 22">
              <a:extLst>
                <a:ext uri="{FF2B5EF4-FFF2-40B4-BE49-F238E27FC236}">
                  <a16:creationId xmlns:a16="http://schemas.microsoft.com/office/drawing/2014/main" id="{BC454C8B-FA35-CD32-39C7-9D837225BF42}"/>
                </a:ext>
              </a:extLst>
            </p:cNvPr>
            <p:cNvCxnSpPr>
              <a:cxnSpLocks/>
              <a:stCxn id="31" idx="3"/>
            </p:cNvCxnSpPr>
            <p:nvPr/>
          </p:nvCxnSpPr>
          <p:spPr>
            <a:xfrm flipV="1">
              <a:off x="7893880" y="3606798"/>
              <a:ext cx="1372916" cy="783071"/>
            </a:xfrm>
            <a:prstGeom prst="straightConnector1">
              <a:avLst/>
            </a:prstGeom>
            <a:ln w="12700">
              <a:solidFill>
                <a:schemeClr val="accent6">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0015E5BA-6F3A-4622-26CC-3DC4D2139D94}"/>
                </a:ext>
              </a:extLst>
            </p:cNvPr>
            <p:cNvCxnSpPr>
              <a:cxnSpLocks/>
              <a:stCxn id="30" idx="3"/>
            </p:cNvCxnSpPr>
            <p:nvPr/>
          </p:nvCxnSpPr>
          <p:spPr>
            <a:xfrm flipV="1">
              <a:off x="7915275" y="3294199"/>
              <a:ext cx="1432325" cy="1637871"/>
            </a:xfrm>
            <a:prstGeom prst="straightConnector1">
              <a:avLst/>
            </a:prstGeom>
            <a:ln w="1270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F410B289-BD34-151E-86D9-C8C9EB01E8AA}"/>
                </a:ext>
              </a:extLst>
            </p:cNvPr>
            <p:cNvCxnSpPr>
              <a:cxnSpLocks/>
              <a:stCxn id="31" idx="3"/>
            </p:cNvCxnSpPr>
            <p:nvPr/>
          </p:nvCxnSpPr>
          <p:spPr>
            <a:xfrm>
              <a:off x="7893880" y="4389869"/>
              <a:ext cx="1380059" cy="9557"/>
            </a:xfrm>
            <a:prstGeom prst="straightConnector1">
              <a:avLst/>
            </a:prstGeom>
            <a:ln w="12700">
              <a:solidFill>
                <a:schemeClr val="accent6">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0F4780E7-538D-501E-8430-5DBAFC0DEEFD}"/>
                </a:ext>
              </a:extLst>
            </p:cNvPr>
            <p:cNvCxnSpPr>
              <a:cxnSpLocks/>
              <a:stCxn id="30" idx="3"/>
            </p:cNvCxnSpPr>
            <p:nvPr/>
          </p:nvCxnSpPr>
          <p:spPr>
            <a:xfrm flipV="1">
              <a:off x="7915275" y="4151816"/>
              <a:ext cx="1409700" cy="780254"/>
            </a:xfrm>
            <a:prstGeom prst="straightConnector1">
              <a:avLst/>
            </a:prstGeom>
            <a:ln w="1270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2C5EE35C-AD73-CE3E-5A49-AEF972AFE7DA}"/>
                </a:ext>
              </a:extLst>
            </p:cNvPr>
            <p:cNvSpPr txBox="1"/>
            <p:nvPr/>
          </p:nvSpPr>
          <p:spPr>
            <a:xfrm>
              <a:off x="9886862" y="3367155"/>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V</a:t>
              </a:r>
              <a:r>
                <a:rPr kumimoji="0" lang="en-GB" sz="1800" b="0" i="1" u="none" strike="noStrike" kern="1200" cap="none" spc="0" normalizeH="0" baseline="-25000" noProof="0" dirty="0">
                  <a:ln>
                    <a:noFill/>
                  </a:ln>
                  <a:solidFill>
                    <a:prstClr val="black"/>
                  </a:solidFill>
                  <a:effectLst/>
                  <a:uLnTx/>
                  <a:uFillTx/>
                  <a:latin typeface="Calibri"/>
                  <a:ea typeface="+mn-ea"/>
                  <a:cs typeface="+mn-cs"/>
                </a:rPr>
                <a:t>1</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75294D6C-6750-AFF0-9B3F-796C63D067D5}"/>
                </a:ext>
              </a:extLst>
            </p:cNvPr>
            <p:cNvSpPr txBox="1"/>
            <p:nvPr/>
          </p:nvSpPr>
          <p:spPr>
            <a:xfrm>
              <a:off x="9883214" y="3956813"/>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V</a:t>
              </a:r>
              <a:r>
                <a:rPr kumimoji="0" lang="en-GB" sz="1800" b="0" i="1" u="none" strike="noStrike" kern="1200" cap="none" spc="0" normalizeH="0" baseline="-25000" noProof="0" dirty="0">
                  <a:ln>
                    <a:noFill/>
                  </a:ln>
                  <a:solidFill>
                    <a:prstClr val="black"/>
                  </a:solidFill>
                  <a:effectLst/>
                  <a:uLnTx/>
                  <a:uFillTx/>
                  <a:latin typeface="Calibri"/>
                  <a:ea typeface="+mn-ea"/>
                  <a:cs typeface="+mn-cs"/>
                </a:rPr>
                <a:t>2</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AD97834-C33E-1C92-AF79-C97F12A7C508}"/>
                    </a:ext>
                  </a:extLst>
                </p:cNvPr>
                <p:cNvSpPr txBox="1"/>
                <p:nvPr/>
              </p:nvSpPr>
              <p:spPr>
                <a:xfrm>
                  <a:off x="8084478" y="1607986"/>
                  <a:ext cx="4294170" cy="107670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𝑇𝑇</m:t>
                            </m:r>
                          </m:sub>
                        </m:sSub>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𝑧</m:t>
                                </m:r>
                              </m:e>
                            </m:d>
                          </m:e>
                        </m:d>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sub>
                        </m:sSub>
                        <m:d>
                          <m:d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𝑧</m:t>
                                </m:r>
                              </m:e>
                            </m:d>
                          </m:e>
                        </m:d>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e>
                          <m:sub>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V</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𝑇𝑇</m:t>
                            </m:r>
                          </m:sub>
                        </m:sSub>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𝑧</m:t>
                                </m:r>
                              </m:e>
                            </m:d>
                          </m:e>
                        </m:d>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sub>
                        </m:sSub>
                        <m:d>
                          <m:d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𝑧</m:t>
                                </m:r>
                              </m:e>
                            </m:d>
                          </m:e>
                        </m:d>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oMath>
                    </m:oMathPara>
                  </a14:m>
                  <a:endParaRPr kumimoji="0" lang="en-NL"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29" name="TextBox 28">
                  <a:extLst>
                    <a:ext uri="{FF2B5EF4-FFF2-40B4-BE49-F238E27FC236}">
                      <a16:creationId xmlns:a16="http://schemas.microsoft.com/office/drawing/2014/main" id="{3AD97834-C33E-1C92-AF79-C97F12A7C508}"/>
                    </a:ext>
                  </a:extLst>
                </p:cNvPr>
                <p:cNvSpPr txBox="1">
                  <a:spLocks noRot="1" noChangeAspect="1" noMove="1" noResize="1" noEditPoints="1" noAdjustHandles="1" noChangeArrowheads="1" noChangeShapeType="1" noTextEdit="1"/>
                </p:cNvSpPr>
                <p:nvPr/>
              </p:nvSpPr>
              <p:spPr>
                <a:xfrm>
                  <a:off x="8084478" y="1607986"/>
                  <a:ext cx="4294170" cy="1076708"/>
                </a:xfrm>
                <a:prstGeom prst="rect">
                  <a:avLst/>
                </a:prstGeom>
                <a:blipFill>
                  <a:blip r:embed="rId6"/>
                  <a:stretch>
                    <a:fillRect/>
                  </a:stretch>
                </a:blipFill>
              </p:spPr>
              <p:txBody>
                <a:bodyPr/>
                <a:lstStyle/>
                <a:p>
                  <a:r>
                    <a:rPr lang="en-GB">
                      <a:noFill/>
                    </a:rPr>
                    <a:t> </a:t>
                  </a:r>
                </a:p>
              </p:txBody>
            </p:sp>
          </mc:Fallback>
        </mc:AlternateContent>
      </p:grpSp>
      <p:pic>
        <p:nvPicPr>
          <p:cNvPr id="7" name="Picture 2" descr="Image result for understand icon">
            <a:extLst>
              <a:ext uri="{FF2B5EF4-FFF2-40B4-BE49-F238E27FC236}">
                <a16:creationId xmlns:a16="http://schemas.microsoft.com/office/drawing/2014/main" id="{6E4E03DA-5CA6-20FF-CE5A-D822FAD3B45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673" y="1356361"/>
            <a:ext cx="826506" cy="82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45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cs typeface="Times New Roman" panose="02020603050405020304" pitchFamily="18" charset="0"/>
                <a:sym typeface="Wingdings" panose="05000000000000000000" pitchFamily="2" charset="2"/>
              </a:rPr>
              <a:t>TasteNet</a:t>
            </a:r>
            <a:endParaRPr lang="en-US" sz="4000" dirty="0">
              <a:cs typeface="Times New Roman" panose="02020603050405020304" pitchFamily="18" charset="0"/>
              <a:sym typeface="Wingdings" panose="05000000000000000000" pitchFamily="2" charset="2"/>
            </a:endParaRP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FE955D42-1C50-B963-95E7-506D54D0EC25}"/>
              </a:ext>
            </a:extLst>
          </p:cNvPr>
          <p:cNvSpPr txBox="1"/>
          <p:nvPr/>
        </p:nvSpPr>
        <p:spPr>
          <a:xfrm>
            <a:off x="719999" y="1259999"/>
            <a:ext cx="5777053" cy="492978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Behavioural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err="1">
                <a:ln>
                  <a:noFill/>
                </a:ln>
                <a:solidFill>
                  <a:prstClr val="black"/>
                </a:solidFill>
                <a:effectLst/>
                <a:uLnTx/>
                <a:uFillTx/>
                <a:latin typeface="Calibri"/>
                <a:ea typeface="+mn-ea"/>
                <a:cs typeface="+mn-cs"/>
              </a:rPr>
              <a:t>TasteNet</a:t>
            </a:r>
            <a:r>
              <a:rPr kumimoji="0" lang="en-GB" sz="1800" b="0" i="0" u="none" strike="noStrike" kern="1200" cap="none" spc="0" normalizeH="0" baseline="0" noProof="0" dirty="0">
                <a:ln>
                  <a:noFill/>
                </a:ln>
                <a:solidFill>
                  <a:prstClr val="black"/>
                </a:solidFill>
                <a:effectLst/>
                <a:uLnTx/>
                <a:uFillTx/>
                <a:latin typeface="Calibri"/>
                <a:ea typeface="+mn-ea"/>
                <a:cs typeface="+mn-cs"/>
              </a:rPr>
              <a:t> provides considerable behavioural insights, 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It gives direct insights into the distribution of βs in the sample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Also, willingness-to-pay and VTT (thus, ratios of parameters) can be computed for each individual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But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TasteNet</a:t>
            </a:r>
            <a:r>
              <a:rPr kumimoji="0" lang="en-GB" sz="1800" b="0" i="0" u="none" strike="noStrike" kern="1200" cap="none" spc="0" normalizeH="0" baseline="0" noProof="0" dirty="0">
                <a:ln>
                  <a:noFill/>
                </a:ln>
                <a:solidFill>
                  <a:prstClr val="black"/>
                </a:solidFill>
                <a:effectLst/>
                <a:uLnTx/>
                <a:uFillTx/>
                <a:latin typeface="Calibri"/>
                <a:ea typeface="+mn-ea"/>
                <a:cs typeface="+mn-cs"/>
              </a:rPr>
              <a:t> is comparatively restrictive: it assumes that </a:t>
            </a:r>
            <a:r>
              <a:rPr kumimoji="0" lang="en-GB" sz="1800" b="1" i="0" u="none" strike="noStrike" kern="1200" cap="none" spc="0" normalizeH="0" baseline="0" noProof="0" dirty="0">
                <a:ln>
                  <a:noFill/>
                </a:ln>
                <a:solidFill>
                  <a:prstClr val="black"/>
                </a:solidFill>
                <a:effectLst/>
                <a:uLnTx/>
                <a:uFillTx/>
                <a:latin typeface="Calibri"/>
                <a:ea typeface="+mn-ea"/>
                <a:cs typeface="+mn-cs"/>
              </a:rPr>
              <a:t>utility is linear-additive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C285CB08-9D00-5CE2-C700-2EDACC5AB1CE}"/>
              </a:ext>
            </a:extLst>
          </p:cNvPr>
          <p:cNvPicPr>
            <a:picLocks noChangeAspect="1"/>
          </p:cNvPicPr>
          <p:nvPr/>
        </p:nvPicPr>
        <p:blipFill rotWithShape="1">
          <a:blip r:embed="rId3"/>
          <a:srcRect l="33027" t="1786" r="33487"/>
          <a:stretch/>
        </p:blipFill>
        <p:spPr>
          <a:xfrm>
            <a:off x="9399706" y="2538726"/>
            <a:ext cx="2107932" cy="2098245"/>
          </a:xfrm>
          <a:prstGeom prst="rect">
            <a:avLst/>
          </a:prstGeom>
        </p:spPr>
      </p:pic>
      <p:pic>
        <p:nvPicPr>
          <p:cNvPr id="9" name="Picture 8">
            <a:extLst>
              <a:ext uri="{FF2B5EF4-FFF2-40B4-BE49-F238E27FC236}">
                <a16:creationId xmlns:a16="http://schemas.microsoft.com/office/drawing/2014/main" id="{E54CA3B4-30A1-4044-3AE6-CD3886B2420D}"/>
              </a:ext>
            </a:extLst>
          </p:cNvPr>
          <p:cNvPicPr>
            <a:picLocks noChangeAspect="1"/>
          </p:cNvPicPr>
          <p:nvPr/>
        </p:nvPicPr>
        <p:blipFill rotWithShape="1">
          <a:blip r:embed="rId3"/>
          <a:srcRect t="1786" r="66514"/>
          <a:stretch/>
        </p:blipFill>
        <p:spPr>
          <a:xfrm>
            <a:off x="9399706" y="406793"/>
            <a:ext cx="2107932" cy="2098245"/>
          </a:xfrm>
          <a:prstGeom prst="rect">
            <a:avLst/>
          </a:prstGeom>
        </p:spPr>
      </p:pic>
      <p:pic>
        <p:nvPicPr>
          <p:cNvPr id="10" name="Picture 9">
            <a:extLst>
              <a:ext uri="{FF2B5EF4-FFF2-40B4-BE49-F238E27FC236}">
                <a16:creationId xmlns:a16="http://schemas.microsoft.com/office/drawing/2014/main" id="{D5C80294-0BEB-5080-FB61-783C7C4FF7D5}"/>
              </a:ext>
            </a:extLst>
          </p:cNvPr>
          <p:cNvPicPr>
            <a:picLocks noChangeAspect="1"/>
          </p:cNvPicPr>
          <p:nvPr/>
        </p:nvPicPr>
        <p:blipFill rotWithShape="1">
          <a:blip r:embed="rId3"/>
          <a:srcRect l="66121" t="1786" r="-293"/>
          <a:stretch/>
        </p:blipFill>
        <p:spPr>
          <a:xfrm>
            <a:off x="9399706" y="4694723"/>
            <a:ext cx="2151201" cy="2098245"/>
          </a:xfrm>
          <a:prstGeom prst="rect">
            <a:avLst/>
          </a:prstGeom>
        </p:spPr>
      </p:pic>
      <p:cxnSp>
        <p:nvCxnSpPr>
          <p:cNvPr id="12" name="Straight Arrow Connector 11">
            <a:extLst>
              <a:ext uri="{FF2B5EF4-FFF2-40B4-BE49-F238E27FC236}">
                <a16:creationId xmlns:a16="http://schemas.microsoft.com/office/drawing/2014/main" id="{CF30F2C9-4F2C-CF3B-C7CC-E1759CC9CE91}"/>
              </a:ext>
            </a:extLst>
          </p:cNvPr>
          <p:cNvCxnSpPr>
            <a:cxnSpLocks/>
          </p:cNvCxnSpPr>
          <p:nvPr/>
        </p:nvCxnSpPr>
        <p:spPr>
          <a:xfrm>
            <a:off x="6096000" y="2743200"/>
            <a:ext cx="2726453" cy="502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292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0"/>
            <a:ext cx="10791646" cy="6850061"/>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spTree>
    <p:extLst>
      <p:ext uri="{BB962C8B-B14F-4D97-AF65-F5344CB8AC3E}">
        <p14:creationId xmlns:p14="http://schemas.microsoft.com/office/powerpoint/2010/main" val="175893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6060112" cy="515734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Swiss Metro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MNL part is identical to RUM-MNL choice model</a:t>
            </a: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Transparent weights: B</a:t>
            </a:r>
            <a:r>
              <a:rPr kumimoji="0" lang="en-GB" sz="1800" b="0" i="0" u="none" strike="noStrike" kern="1200" cap="none" spc="0" normalizeH="0" baseline="-25000" noProof="0" dirty="0">
                <a:ln>
                  <a:noFill/>
                </a:ln>
                <a:solidFill>
                  <a:prstClr val="black"/>
                </a:solidFill>
                <a:effectLst/>
                <a:uLnTx/>
                <a:uFillTx/>
                <a:latin typeface="Calibri"/>
                <a:ea typeface="+mn-ea"/>
                <a:cs typeface="+mn-cs"/>
              </a:rPr>
              <a:t>TT</a:t>
            </a:r>
            <a:r>
              <a:rPr kumimoji="0" lang="en-GB" sz="1800" b="0" i="0" u="none" strike="noStrike" kern="1200" cap="none" spc="0" normalizeH="0" baseline="0" noProof="0" dirty="0">
                <a:ln>
                  <a:noFill/>
                </a:ln>
                <a:solidFill>
                  <a:prstClr val="black"/>
                </a:solidFill>
                <a:effectLst/>
                <a:uLnTx/>
                <a:uFillTx/>
                <a:latin typeface="Calibri"/>
                <a:ea typeface="+mn-ea"/>
                <a:cs typeface="+mn-cs"/>
              </a:rPr>
              <a:t>, B</a:t>
            </a:r>
            <a:r>
              <a:rPr kumimoji="0" lang="en-GB" sz="1800" b="0" i="0" u="none" strike="noStrike" kern="1200" cap="none" spc="0" normalizeH="0" baseline="-25000" noProof="0" dirty="0">
                <a:ln>
                  <a:noFill/>
                </a:ln>
                <a:solidFill>
                  <a:prstClr val="black"/>
                </a:solidFill>
                <a:effectLst/>
                <a:uLnTx/>
                <a:uFillTx/>
                <a:latin typeface="Calibri"/>
                <a:ea typeface="+mn-ea"/>
                <a:cs typeface="+mn-cs"/>
              </a:rPr>
              <a:t>TC</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a:ln>
                  <a:noFill/>
                </a:ln>
                <a:solidFill>
                  <a:prstClr val="white">
                    <a:lumMod val="65000"/>
                  </a:prstClr>
                </a:solidFill>
                <a:effectLst/>
                <a:uLnTx/>
                <a:uFillTx/>
                <a:latin typeface="Calibri"/>
                <a:ea typeface="+mn-ea"/>
                <a:cs typeface="+mn-cs"/>
              </a:rPr>
              <a:t>ASC</a:t>
            </a:r>
            <a:r>
              <a:rPr kumimoji="0" lang="en-GB" sz="1800" b="0" i="0" u="none" strike="noStrike" kern="1200" cap="none" spc="0" normalizeH="0" baseline="-25000" noProof="0" dirty="0">
                <a:ln>
                  <a:noFill/>
                </a:ln>
                <a:solidFill>
                  <a:prstClr val="white">
                    <a:lumMod val="65000"/>
                  </a:prstClr>
                </a:solidFill>
                <a:effectLst/>
                <a:uLnTx/>
                <a:uFillTx/>
                <a:latin typeface="Calibri"/>
                <a:ea typeface="+mn-ea"/>
                <a:cs typeface="+mn-cs"/>
              </a:rPr>
              <a:t>TR</a:t>
            </a:r>
            <a:r>
              <a:rPr kumimoji="0" lang="en-GB" sz="1800" b="0" i="0" u="none" strike="noStrike" kern="1200" cap="none" spc="0" normalizeH="0" baseline="0" noProof="0" dirty="0">
                <a:ln>
                  <a:noFill/>
                </a:ln>
                <a:solidFill>
                  <a:prstClr val="white">
                    <a:lumMod val="65000"/>
                  </a:prstClr>
                </a:solidFill>
                <a:effectLst/>
                <a:uLnTx/>
                <a:uFillTx/>
                <a:latin typeface="Calibri"/>
                <a:ea typeface="+mn-ea"/>
                <a:cs typeface="+mn-cs"/>
              </a:rPr>
              <a:t>, ASC</a:t>
            </a:r>
            <a:r>
              <a:rPr kumimoji="0" lang="en-GB" sz="1800" b="0" i="0" u="none" strike="noStrike" kern="1200" cap="none" spc="0" normalizeH="0" baseline="-25000" noProof="0" dirty="0">
                <a:ln>
                  <a:noFill/>
                </a:ln>
                <a:solidFill>
                  <a:prstClr val="white">
                    <a:lumMod val="65000"/>
                  </a:prstClr>
                </a:solidFill>
                <a:effectLst/>
                <a:uLnTx/>
                <a:uFillTx/>
                <a:latin typeface="Calibri"/>
                <a:ea typeface="+mn-ea"/>
                <a:cs typeface="+mn-cs"/>
              </a:rPr>
              <a:t>SM</a:t>
            </a: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GB" sz="1800" b="0" i="0" u="none" strike="noStrike" kern="1200" cap="none" spc="0" normalizeH="0" baseline="-2500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Covariates MLP-part: AV Purpose, First class, Gender, Age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grpSp>
        <p:nvGrpSpPr>
          <p:cNvPr id="2" name="Group 1">
            <a:extLst>
              <a:ext uri="{FF2B5EF4-FFF2-40B4-BE49-F238E27FC236}">
                <a16:creationId xmlns:a16="http://schemas.microsoft.com/office/drawing/2014/main" id="{26649E7D-1DE1-D722-A1EB-9889DFB90322}"/>
              </a:ext>
            </a:extLst>
          </p:cNvPr>
          <p:cNvGrpSpPr/>
          <p:nvPr/>
        </p:nvGrpSpPr>
        <p:grpSpPr>
          <a:xfrm>
            <a:off x="807416" y="1808289"/>
            <a:ext cx="3936601" cy="1215735"/>
            <a:chOff x="6999514" y="1339615"/>
            <a:chExt cx="5152369" cy="1591200"/>
          </a:xfrm>
        </p:grpSpPr>
        <p:pic>
          <p:nvPicPr>
            <p:cNvPr id="7" name="Picture 6">
              <a:extLst>
                <a:ext uri="{FF2B5EF4-FFF2-40B4-BE49-F238E27FC236}">
                  <a16:creationId xmlns:a16="http://schemas.microsoft.com/office/drawing/2014/main" id="{77197B92-6DA3-D84D-E272-21D063EE7875}"/>
                </a:ext>
              </a:extLst>
            </p:cNvPr>
            <p:cNvPicPr>
              <a:picLocks noChangeAspect="1"/>
            </p:cNvPicPr>
            <p:nvPr/>
          </p:nvPicPr>
          <p:blipFill rotWithShape="1">
            <a:blip r:embed="rId3"/>
            <a:srcRect r="48807"/>
            <a:stretch/>
          </p:blipFill>
          <p:spPr>
            <a:xfrm>
              <a:off x="6999514" y="1339749"/>
              <a:ext cx="2606449" cy="1591066"/>
            </a:xfrm>
            <a:prstGeom prst="rect">
              <a:avLst/>
            </a:prstGeom>
            <a:ln>
              <a:noFill/>
            </a:ln>
            <a:effectLst>
              <a:outerShdw blurRad="292100" dist="139700" dir="2700000" algn="tl" rotWithShape="0">
                <a:srgbClr val="333333">
                  <a:alpha val="65000"/>
                </a:srgbClr>
              </a:outerShdw>
            </a:effectLst>
          </p:spPr>
        </p:pic>
        <p:grpSp>
          <p:nvGrpSpPr>
            <p:cNvPr id="8" name="Group 7">
              <a:extLst>
                <a:ext uri="{FF2B5EF4-FFF2-40B4-BE49-F238E27FC236}">
                  <a16:creationId xmlns:a16="http://schemas.microsoft.com/office/drawing/2014/main" id="{699BDDF7-D9A9-D363-D46C-14CDBF599871}"/>
                </a:ext>
              </a:extLst>
            </p:cNvPr>
            <p:cNvGrpSpPr/>
            <p:nvPr/>
          </p:nvGrpSpPr>
          <p:grpSpPr>
            <a:xfrm>
              <a:off x="9605963" y="1339615"/>
              <a:ext cx="2545920" cy="1591200"/>
              <a:chOff x="8373120" y="3037357"/>
              <a:chExt cx="2545920" cy="1591200"/>
            </a:xfrm>
          </p:grpSpPr>
          <p:pic>
            <p:nvPicPr>
              <p:cNvPr id="9" name="Picture 8">
                <a:extLst>
                  <a:ext uri="{FF2B5EF4-FFF2-40B4-BE49-F238E27FC236}">
                    <a16:creationId xmlns:a16="http://schemas.microsoft.com/office/drawing/2014/main" id="{CE58DEAB-CEE7-2CED-6CE7-F7164AF62F3F}"/>
                  </a:ext>
                </a:extLst>
              </p:cNvPr>
              <p:cNvPicPr>
                <a:picLocks noChangeAspect="1"/>
              </p:cNvPicPr>
              <p:nvPr/>
            </p:nvPicPr>
            <p:blipFill>
              <a:blip r:embed="rId4"/>
              <a:stretch>
                <a:fillRect/>
              </a:stretch>
            </p:blipFill>
            <p:spPr>
              <a:xfrm>
                <a:off x="8373120" y="3037357"/>
                <a:ext cx="2545920" cy="79560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0D9B45D4-D1BD-9F5B-0236-51FAAD60E7E3}"/>
                  </a:ext>
                </a:extLst>
              </p:cNvPr>
              <p:cNvPicPr>
                <a:picLocks noChangeAspect="1"/>
              </p:cNvPicPr>
              <p:nvPr/>
            </p:nvPicPr>
            <p:blipFill>
              <a:blip r:embed="rId5"/>
              <a:stretch>
                <a:fillRect/>
              </a:stretch>
            </p:blipFill>
            <p:spPr>
              <a:xfrm>
                <a:off x="8373120" y="3832957"/>
                <a:ext cx="2545920" cy="795600"/>
              </a:xfrm>
              <a:prstGeom prst="rect">
                <a:avLst/>
              </a:prstGeom>
              <a:ln>
                <a:noFill/>
              </a:ln>
              <a:effectLst>
                <a:outerShdw blurRad="292100" dist="139700" dir="2700000" algn="tl" rotWithShape="0">
                  <a:srgbClr val="333333">
                    <a:alpha val="65000"/>
                  </a:srgbClr>
                </a:outerShdw>
              </a:effectLst>
            </p:spPr>
          </p:pic>
        </p:grpSp>
      </p:grpSp>
      <p:grpSp>
        <p:nvGrpSpPr>
          <p:cNvPr id="55" name="Group 54">
            <a:extLst>
              <a:ext uri="{FF2B5EF4-FFF2-40B4-BE49-F238E27FC236}">
                <a16:creationId xmlns:a16="http://schemas.microsoft.com/office/drawing/2014/main" id="{2DBFC988-F292-C41E-D7FB-B48578655C68}"/>
              </a:ext>
            </a:extLst>
          </p:cNvPr>
          <p:cNvGrpSpPr/>
          <p:nvPr/>
        </p:nvGrpSpPr>
        <p:grpSpPr>
          <a:xfrm>
            <a:off x="6841060" y="4218691"/>
            <a:ext cx="2897063" cy="2041047"/>
            <a:chOff x="3832575" y="3809832"/>
            <a:chExt cx="2897063" cy="2041047"/>
          </a:xfrm>
        </p:grpSpPr>
        <p:grpSp>
          <p:nvGrpSpPr>
            <p:cNvPr id="56" name="Group 55">
              <a:extLst>
                <a:ext uri="{FF2B5EF4-FFF2-40B4-BE49-F238E27FC236}">
                  <a16:creationId xmlns:a16="http://schemas.microsoft.com/office/drawing/2014/main" id="{61EBC58E-22D4-7A1E-A24F-2810F0503385}"/>
                </a:ext>
              </a:extLst>
            </p:cNvPr>
            <p:cNvGrpSpPr/>
            <p:nvPr/>
          </p:nvGrpSpPr>
          <p:grpSpPr>
            <a:xfrm>
              <a:off x="4375054" y="3830970"/>
              <a:ext cx="2354584" cy="2019909"/>
              <a:chOff x="6737254" y="4120085"/>
              <a:chExt cx="2354584" cy="2019909"/>
            </a:xfrm>
          </p:grpSpPr>
          <p:grpSp>
            <p:nvGrpSpPr>
              <p:cNvPr id="63" name="Group 62">
                <a:extLst>
                  <a:ext uri="{FF2B5EF4-FFF2-40B4-BE49-F238E27FC236}">
                    <a16:creationId xmlns:a16="http://schemas.microsoft.com/office/drawing/2014/main" id="{8B0E49AC-318E-3DAF-E97D-A0694074DBF9}"/>
                  </a:ext>
                </a:extLst>
              </p:cNvPr>
              <p:cNvGrpSpPr/>
              <p:nvPr/>
            </p:nvGrpSpPr>
            <p:grpSpPr>
              <a:xfrm>
                <a:off x="6737254" y="4120085"/>
                <a:ext cx="2354584" cy="2019909"/>
                <a:chOff x="7687486" y="4073387"/>
                <a:chExt cx="2354584" cy="2019909"/>
              </a:xfrm>
            </p:grpSpPr>
            <p:pic>
              <p:nvPicPr>
                <p:cNvPr id="68" name="Picture 67">
                  <a:extLst>
                    <a:ext uri="{FF2B5EF4-FFF2-40B4-BE49-F238E27FC236}">
                      <a16:creationId xmlns:a16="http://schemas.microsoft.com/office/drawing/2014/main" id="{0441516A-4B20-8B33-03F7-4D9EA28E2681}"/>
                    </a:ext>
                  </a:extLst>
                </p:cNvPr>
                <p:cNvPicPr>
                  <a:picLocks noChangeAspect="1"/>
                </p:cNvPicPr>
                <p:nvPr/>
              </p:nvPicPr>
              <p:blipFill rotWithShape="1">
                <a:blip r:embed="rId6"/>
                <a:srcRect l="-1998" t="1251" r="42493" b="11355"/>
                <a:stretch/>
              </p:blipFill>
              <p:spPr>
                <a:xfrm>
                  <a:off x="7687486" y="4073387"/>
                  <a:ext cx="1713739" cy="2019909"/>
                </a:xfrm>
                <a:prstGeom prst="rect">
                  <a:avLst/>
                </a:prstGeom>
              </p:spPr>
            </p:pic>
            <p:pic>
              <p:nvPicPr>
                <p:cNvPr id="69" name="Picture 68">
                  <a:extLst>
                    <a:ext uri="{FF2B5EF4-FFF2-40B4-BE49-F238E27FC236}">
                      <a16:creationId xmlns:a16="http://schemas.microsoft.com/office/drawing/2014/main" id="{C5279659-BBA1-4808-4912-1A79031D1FF5}"/>
                    </a:ext>
                  </a:extLst>
                </p:cNvPr>
                <p:cNvPicPr>
                  <a:picLocks noChangeAspect="1"/>
                </p:cNvPicPr>
                <p:nvPr/>
              </p:nvPicPr>
              <p:blipFill rotWithShape="1">
                <a:blip r:embed="rId6"/>
                <a:srcRect l="43004" t="21329" r="42493" b="35054"/>
                <a:stretch/>
              </p:blipFill>
              <p:spPr>
                <a:xfrm>
                  <a:off x="9624392" y="4541056"/>
                  <a:ext cx="417678" cy="1008113"/>
                </a:xfrm>
                <a:prstGeom prst="rect">
                  <a:avLst/>
                </a:prstGeom>
              </p:spPr>
            </p:pic>
            <p:cxnSp>
              <p:nvCxnSpPr>
                <p:cNvPr id="70" name="Straight Arrow Connector 69">
                  <a:extLst>
                    <a:ext uri="{FF2B5EF4-FFF2-40B4-BE49-F238E27FC236}">
                      <a16:creationId xmlns:a16="http://schemas.microsoft.com/office/drawing/2014/main" id="{00FC116D-EBFD-1AB2-835D-2C3D2192449E}"/>
                    </a:ext>
                  </a:extLst>
                </p:cNvPr>
                <p:cNvCxnSpPr/>
                <p:nvPr/>
              </p:nvCxnSpPr>
              <p:spPr>
                <a:xfrm flipV="1">
                  <a:off x="9408368" y="4797152"/>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7E5C1663-8A65-2BB0-105D-5E4E14A7B0F6}"/>
                    </a:ext>
                  </a:extLst>
                </p:cNvPr>
                <p:cNvCxnSpPr/>
                <p:nvPr/>
              </p:nvCxnSpPr>
              <p:spPr>
                <a:xfrm flipV="1">
                  <a:off x="9401225" y="5373216"/>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72" name="Straight Arrow Connector 71">
                  <a:extLst>
                    <a:ext uri="{FF2B5EF4-FFF2-40B4-BE49-F238E27FC236}">
                      <a16:creationId xmlns:a16="http://schemas.microsoft.com/office/drawing/2014/main" id="{42460AC8-FB9A-AC6F-B0BF-25645CC66ECE}"/>
                    </a:ext>
                  </a:extLst>
                </p:cNvPr>
                <p:cNvCxnSpPr/>
                <p:nvPr/>
              </p:nvCxnSpPr>
              <p:spPr>
                <a:xfrm>
                  <a:off x="9408368" y="4797152"/>
                  <a:ext cx="208881" cy="576064"/>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73" name="Straight Arrow Connector 72">
                  <a:extLst>
                    <a:ext uri="{FF2B5EF4-FFF2-40B4-BE49-F238E27FC236}">
                      <a16:creationId xmlns:a16="http://schemas.microsoft.com/office/drawing/2014/main" id="{2B780D26-B543-4945-CC4D-2D97573865AE}"/>
                    </a:ext>
                  </a:extLst>
                </p:cNvPr>
                <p:cNvCxnSpPr/>
                <p:nvPr/>
              </p:nvCxnSpPr>
              <p:spPr>
                <a:xfrm flipV="1">
                  <a:off x="9408368" y="4797152"/>
                  <a:ext cx="216024" cy="576063"/>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grpSp>
          <p:sp>
            <p:nvSpPr>
              <p:cNvPr id="64" name="Oval 63">
                <a:extLst>
                  <a:ext uri="{FF2B5EF4-FFF2-40B4-BE49-F238E27FC236}">
                    <a16:creationId xmlns:a16="http://schemas.microsoft.com/office/drawing/2014/main" id="{2E0583B9-88FB-0054-F5A8-52ED45FF535E}"/>
                  </a:ext>
                </a:extLst>
              </p:cNvPr>
              <p:cNvSpPr/>
              <p:nvPr/>
            </p:nvSpPr>
            <p:spPr>
              <a:xfrm>
                <a:off x="7012949" y="471654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a:extLst>
                  <a:ext uri="{FF2B5EF4-FFF2-40B4-BE49-F238E27FC236}">
                    <a16:creationId xmlns:a16="http://schemas.microsoft.com/office/drawing/2014/main" id="{073D628F-D37E-8F10-E4BA-E21D66E7EF79}"/>
                  </a:ext>
                </a:extLst>
              </p:cNvPr>
              <p:cNvSpPr/>
              <p:nvPr/>
            </p:nvSpPr>
            <p:spPr>
              <a:xfrm>
                <a:off x="7020161" y="4149080"/>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a:extLst>
                  <a:ext uri="{FF2B5EF4-FFF2-40B4-BE49-F238E27FC236}">
                    <a16:creationId xmlns:a16="http://schemas.microsoft.com/office/drawing/2014/main" id="{9FDFE03F-82E5-5640-39BE-0EC9146EBFCD}"/>
                  </a:ext>
                </a:extLst>
              </p:cNvPr>
              <p:cNvSpPr/>
              <p:nvPr/>
            </p:nvSpPr>
            <p:spPr>
              <a:xfrm>
                <a:off x="7017721" y="522920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a:extLst>
                  <a:ext uri="{FF2B5EF4-FFF2-40B4-BE49-F238E27FC236}">
                    <a16:creationId xmlns:a16="http://schemas.microsoft.com/office/drawing/2014/main" id="{12DB9AA3-095F-F694-816F-CFD09C6BD4AB}"/>
                  </a:ext>
                </a:extLst>
              </p:cNvPr>
              <p:cNvSpPr/>
              <p:nvPr/>
            </p:nvSpPr>
            <p:spPr>
              <a:xfrm>
                <a:off x="7020161" y="5721074"/>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57" name="Left Brace 56">
              <a:extLst>
                <a:ext uri="{FF2B5EF4-FFF2-40B4-BE49-F238E27FC236}">
                  <a16:creationId xmlns:a16="http://schemas.microsoft.com/office/drawing/2014/main" id="{6C77710C-5A7E-3E6D-39C0-48C248A407D4}"/>
                </a:ext>
              </a:extLst>
            </p:cNvPr>
            <p:cNvSpPr/>
            <p:nvPr/>
          </p:nvSpPr>
          <p:spPr>
            <a:xfrm>
              <a:off x="4248533" y="3809832"/>
              <a:ext cx="144687" cy="2041047"/>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TextBox 57">
              <a:extLst>
                <a:ext uri="{FF2B5EF4-FFF2-40B4-BE49-F238E27FC236}">
                  <a16:creationId xmlns:a16="http://schemas.microsoft.com/office/drawing/2014/main" id="{4EB3F651-3F59-B6D8-0D94-A2B0D6FA1595}"/>
                </a:ext>
              </a:extLst>
            </p:cNvPr>
            <p:cNvSpPr txBox="1"/>
            <p:nvPr/>
          </p:nvSpPr>
          <p:spPr>
            <a:xfrm rot="16200000">
              <a:off x="3379846" y="4723478"/>
              <a:ext cx="12747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Covariates</a:t>
              </a:r>
            </a:p>
          </p:txBody>
        </p:sp>
        <p:sp>
          <p:nvSpPr>
            <p:cNvPr id="61" name="TextBox 60">
              <a:extLst>
                <a:ext uri="{FF2B5EF4-FFF2-40B4-BE49-F238E27FC236}">
                  <a16:creationId xmlns:a16="http://schemas.microsoft.com/office/drawing/2014/main" id="{93BAB640-F830-0899-4879-14C77DAFB4A6}"/>
                </a:ext>
              </a:extLst>
            </p:cNvPr>
            <p:cNvSpPr txBox="1"/>
            <p:nvPr/>
          </p:nvSpPr>
          <p:spPr>
            <a:xfrm>
              <a:off x="5671115" y="4367432"/>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1</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2" name="TextBox 61">
              <a:extLst>
                <a:ext uri="{FF2B5EF4-FFF2-40B4-BE49-F238E27FC236}">
                  <a16:creationId xmlns:a16="http://schemas.microsoft.com/office/drawing/2014/main" id="{6DD9A70C-1B11-D4DA-ACDF-33B60D828F6A}"/>
                </a:ext>
              </a:extLst>
            </p:cNvPr>
            <p:cNvSpPr txBox="1"/>
            <p:nvPr/>
          </p:nvSpPr>
          <p:spPr>
            <a:xfrm>
              <a:off x="5671115" y="4858786"/>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2</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74" name="Picture 73">
            <a:extLst>
              <a:ext uri="{FF2B5EF4-FFF2-40B4-BE49-F238E27FC236}">
                <a16:creationId xmlns:a16="http://schemas.microsoft.com/office/drawing/2014/main" id="{E388118C-B37B-E8C3-39D4-E762FA2C047A}"/>
              </a:ext>
            </a:extLst>
          </p:cNvPr>
          <p:cNvPicPr>
            <a:picLocks noChangeAspect="1"/>
          </p:cNvPicPr>
          <p:nvPr/>
        </p:nvPicPr>
        <p:blipFill>
          <a:blip r:embed="rId7"/>
          <a:stretch>
            <a:fillRect/>
          </a:stretch>
        </p:blipFill>
        <p:spPr>
          <a:xfrm>
            <a:off x="8862284" y="1065510"/>
            <a:ext cx="3228231" cy="2590723"/>
          </a:xfrm>
          <a:prstGeom prst="rect">
            <a:avLst/>
          </a:prstGeom>
        </p:spPr>
      </p:pic>
      <p:grpSp>
        <p:nvGrpSpPr>
          <p:cNvPr id="86" name="Group 85">
            <a:extLst>
              <a:ext uri="{FF2B5EF4-FFF2-40B4-BE49-F238E27FC236}">
                <a16:creationId xmlns:a16="http://schemas.microsoft.com/office/drawing/2014/main" id="{4A082125-009E-254C-B342-33E1C063AD53}"/>
              </a:ext>
            </a:extLst>
          </p:cNvPr>
          <p:cNvGrpSpPr/>
          <p:nvPr/>
        </p:nvGrpSpPr>
        <p:grpSpPr>
          <a:xfrm>
            <a:off x="9637496" y="1960164"/>
            <a:ext cx="662267" cy="3562815"/>
            <a:chOff x="5750851" y="311956"/>
            <a:chExt cx="662267" cy="3562815"/>
          </a:xfrm>
        </p:grpSpPr>
        <p:cxnSp>
          <p:nvCxnSpPr>
            <p:cNvPr id="87" name="Straight Arrow Connector 86">
              <a:extLst>
                <a:ext uri="{FF2B5EF4-FFF2-40B4-BE49-F238E27FC236}">
                  <a16:creationId xmlns:a16="http://schemas.microsoft.com/office/drawing/2014/main" id="{31D57745-8677-54C4-639C-B56A6F4AB656}"/>
                </a:ext>
              </a:extLst>
            </p:cNvPr>
            <p:cNvCxnSpPr>
              <a:cxnSpLocks/>
            </p:cNvCxnSpPr>
            <p:nvPr/>
          </p:nvCxnSpPr>
          <p:spPr>
            <a:xfrm flipV="1">
              <a:off x="5851478" y="311956"/>
              <a:ext cx="491455" cy="3003432"/>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25324051-FCEC-412D-50CC-F88A508A9008}"/>
                </a:ext>
              </a:extLst>
            </p:cNvPr>
            <p:cNvCxnSpPr>
              <a:cxnSpLocks/>
            </p:cNvCxnSpPr>
            <p:nvPr/>
          </p:nvCxnSpPr>
          <p:spPr>
            <a:xfrm flipV="1">
              <a:off x="5876852" y="871339"/>
              <a:ext cx="466081" cy="3003432"/>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89" name="Oval 88">
              <a:extLst>
                <a:ext uri="{FF2B5EF4-FFF2-40B4-BE49-F238E27FC236}">
                  <a16:creationId xmlns:a16="http://schemas.microsoft.com/office/drawing/2014/main" id="{6840491D-8C69-E219-7BFC-6102CBA11118}"/>
                </a:ext>
              </a:extLst>
            </p:cNvPr>
            <p:cNvSpPr>
              <a:spLocks noChangeAspect="1"/>
            </p:cNvSpPr>
            <p:nvPr/>
          </p:nvSpPr>
          <p:spPr>
            <a:xfrm>
              <a:off x="5750851" y="2185333"/>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0" name="Oval 89">
              <a:extLst>
                <a:ext uri="{FF2B5EF4-FFF2-40B4-BE49-F238E27FC236}">
                  <a16:creationId xmlns:a16="http://schemas.microsoft.com/office/drawing/2014/main" id="{8892BDB2-B14D-C08B-8507-342E57BC4E09}"/>
                </a:ext>
              </a:extLst>
            </p:cNvPr>
            <p:cNvSpPr>
              <a:spLocks noChangeAspect="1"/>
            </p:cNvSpPr>
            <p:nvPr/>
          </p:nvSpPr>
          <p:spPr>
            <a:xfrm>
              <a:off x="6197118" y="2171435"/>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91" name="TextBox 90">
            <a:extLst>
              <a:ext uri="{FF2B5EF4-FFF2-40B4-BE49-F238E27FC236}">
                <a16:creationId xmlns:a16="http://schemas.microsoft.com/office/drawing/2014/main" id="{C259DF40-11D3-E618-212B-322159E04725}"/>
              </a:ext>
            </a:extLst>
          </p:cNvPr>
          <p:cNvSpPr txBox="1"/>
          <p:nvPr/>
        </p:nvSpPr>
        <p:spPr>
          <a:xfrm>
            <a:off x="7222357" y="3858730"/>
            <a:ext cx="2774180" cy="38139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MLP-part</a:t>
            </a:r>
          </a:p>
        </p:txBody>
      </p:sp>
      <p:grpSp>
        <p:nvGrpSpPr>
          <p:cNvPr id="11" name="Group 10">
            <a:extLst>
              <a:ext uri="{FF2B5EF4-FFF2-40B4-BE49-F238E27FC236}">
                <a16:creationId xmlns:a16="http://schemas.microsoft.com/office/drawing/2014/main" id="{7FB0C6A7-EBA2-B754-4EBA-3688E11AC8B3}"/>
              </a:ext>
            </a:extLst>
          </p:cNvPr>
          <p:cNvGrpSpPr/>
          <p:nvPr/>
        </p:nvGrpSpPr>
        <p:grpSpPr>
          <a:xfrm>
            <a:off x="9267270" y="4815240"/>
            <a:ext cx="483540" cy="865904"/>
            <a:chOff x="9267270" y="4815240"/>
            <a:chExt cx="483540" cy="865904"/>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FBC93F7F-BB5D-7A1F-50A1-39C25ED65FAC}"/>
                    </a:ext>
                  </a:extLst>
                </p:cNvPr>
                <p:cNvSpPr txBox="1"/>
                <p:nvPr/>
              </p:nvSpPr>
              <p:spPr>
                <a:xfrm>
                  <a:off x="9267270" y="4815240"/>
                  <a:ext cx="474609" cy="3415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𝑀𝐿𝑃</m:t>
                            </m:r>
                          </m:sup>
                        </m:sSubSup>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4" name="TextBox 83">
                  <a:extLst>
                    <a:ext uri="{FF2B5EF4-FFF2-40B4-BE49-F238E27FC236}">
                      <a16:creationId xmlns:a16="http://schemas.microsoft.com/office/drawing/2014/main" id="{FBC93F7F-BB5D-7A1F-50A1-39C25ED65FAC}"/>
                    </a:ext>
                  </a:extLst>
                </p:cNvPr>
                <p:cNvSpPr txBox="1">
                  <a:spLocks noRot="1" noChangeAspect="1" noMove="1" noResize="1" noEditPoints="1" noAdjustHandles="1" noChangeArrowheads="1" noChangeShapeType="1" noTextEdit="1"/>
                </p:cNvSpPr>
                <p:nvPr/>
              </p:nvSpPr>
              <p:spPr>
                <a:xfrm>
                  <a:off x="9267270" y="4815240"/>
                  <a:ext cx="474609" cy="341568"/>
                </a:xfrm>
                <a:prstGeom prst="rect">
                  <a:avLst/>
                </a:prstGeom>
                <a:blipFill>
                  <a:blip r:embed="rId8"/>
                  <a:stretch>
                    <a:fillRect r="-205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A889B90-0071-1C0C-5DDD-D6B41D893745}"/>
                    </a:ext>
                  </a:extLst>
                </p:cNvPr>
                <p:cNvSpPr txBox="1"/>
                <p:nvPr/>
              </p:nvSpPr>
              <p:spPr>
                <a:xfrm>
                  <a:off x="9276201" y="5339576"/>
                  <a:ext cx="474609" cy="3415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𝑀𝐿𝑃</m:t>
                            </m:r>
                          </m:sup>
                        </m:sSubSup>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6" name="TextBox 95">
                  <a:extLst>
                    <a:ext uri="{FF2B5EF4-FFF2-40B4-BE49-F238E27FC236}">
                      <a16:creationId xmlns:a16="http://schemas.microsoft.com/office/drawing/2014/main" id="{9A889B90-0071-1C0C-5DDD-D6B41D893745}"/>
                    </a:ext>
                  </a:extLst>
                </p:cNvPr>
                <p:cNvSpPr txBox="1">
                  <a:spLocks noRot="1" noChangeAspect="1" noMove="1" noResize="1" noEditPoints="1" noAdjustHandles="1" noChangeArrowheads="1" noChangeShapeType="1" noTextEdit="1"/>
                </p:cNvSpPr>
                <p:nvPr/>
              </p:nvSpPr>
              <p:spPr>
                <a:xfrm>
                  <a:off x="9276201" y="5339576"/>
                  <a:ext cx="474609" cy="341568"/>
                </a:xfrm>
                <a:prstGeom prst="rect">
                  <a:avLst/>
                </a:prstGeom>
                <a:blipFill>
                  <a:blip r:embed="rId9"/>
                  <a:stretch>
                    <a:fillRect r="-23684"/>
                  </a:stretch>
                </a:blipFill>
              </p:spPr>
              <p:txBody>
                <a:bodyPr/>
                <a:lstStyle/>
                <a:p>
                  <a:r>
                    <a:rPr lang="en-GB">
                      <a:noFill/>
                    </a:rPr>
                    <a:t> </a:t>
                  </a:r>
                </a:p>
              </p:txBody>
            </p:sp>
          </mc:Fallback>
        </mc:AlternateContent>
      </p:grpSp>
      <p:sp>
        <p:nvSpPr>
          <p:cNvPr id="101" name="TextBox 100">
            <a:extLst>
              <a:ext uri="{FF2B5EF4-FFF2-40B4-BE49-F238E27FC236}">
                <a16:creationId xmlns:a16="http://schemas.microsoft.com/office/drawing/2014/main" id="{44B07B55-BCCB-64E4-4EA0-7B700ED1E7FF}"/>
              </a:ext>
            </a:extLst>
          </p:cNvPr>
          <p:cNvSpPr txBox="1"/>
          <p:nvPr/>
        </p:nvSpPr>
        <p:spPr>
          <a:xfrm>
            <a:off x="9205290" y="966908"/>
            <a:ext cx="2774180" cy="38139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MNL-part</a:t>
            </a:r>
          </a:p>
        </p:txBody>
      </p:sp>
    </p:spTree>
    <p:extLst>
      <p:ext uri="{BB962C8B-B14F-4D97-AF65-F5344CB8AC3E}">
        <p14:creationId xmlns:p14="http://schemas.microsoft.com/office/powerpoint/2010/main" val="2813731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6060112"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Split data in a training and test set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Estimate linear-RUM MNL on the train data</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 Compute the Log-likelihood of the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test data</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given the model</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Scale the data</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We scale the variables going into the MLP-part </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We do not scale the variables going into the MNL-part </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Dummy code the choices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sp>
        <p:nvSpPr>
          <p:cNvPr id="14" name="TextBox 13">
            <a:extLst>
              <a:ext uri="{FF2B5EF4-FFF2-40B4-BE49-F238E27FC236}">
                <a16:creationId xmlns:a16="http://schemas.microsoft.com/office/drawing/2014/main" id="{3048A208-26FD-8788-6BAF-39B74983AFD1}"/>
              </a:ext>
            </a:extLst>
          </p:cNvPr>
          <p:cNvSpPr txBox="1"/>
          <p:nvPr/>
        </p:nvSpPr>
        <p:spPr>
          <a:xfrm>
            <a:off x="6434074" y="2499500"/>
            <a:ext cx="1973766" cy="423746"/>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 name="Picture 1">
            <a:extLst>
              <a:ext uri="{FF2B5EF4-FFF2-40B4-BE49-F238E27FC236}">
                <a16:creationId xmlns:a16="http://schemas.microsoft.com/office/drawing/2014/main" id="{81DF1274-C0F5-46F6-94DB-8ED3486015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0370" y="1643989"/>
            <a:ext cx="5400000" cy="1210229"/>
          </a:xfrm>
          <a:prstGeom prst="rect">
            <a:avLst/>
          </a:prstGeom>
        </p:spPr>
      </p:pic>
      <p:pic>
        <p:nvPicPr>
          <p:cNvPr id="7" name="Picture 6">
            <a:extLst>
              <a:ext uri="{FF2B5EF4-FFF2-40B4-BE49-F238E27FC236}">
                <a16:creationId xmlns:a16="http://schemas.microsoft.com/office/drawing/2014/main" id="{58C7F0F4-FB6F-4BEE-CE74-370E3DFB11C8}"/>
              </a:ext>
            </a:extLst>
          </p:cNvPr>
          <p:cNvPicPr>
            <a:picLocks noChangeAspect="1"/>
          </p:cNvPicPr>
          <p:nvPr/>
        </p:nvPicPr>
        <p:blipFill>
          <a:blip r:embed="rId4"/>
          <a:stretch>
            <a:fillRect/>
          </a:stretch>
        </p:blipFill>
        <p:spPr>
          <a:xfrm>
            <a:off x="6590370" y="3011019"/>
            <a:ext cx="5400000" cy="1773913"/>
          </a:xfrm>
          <a:prstGeom prst="rect">
            <a:avLst/>
          </a:prstGeom>
        </p:spPr>
      </p:pic>
    </p:spTree>
    <p:extLst>
      <p:ext uri="{BB962C8B-B14F-4D97-AF65-F5344CB8AC3E}">
        <p14:creationId xmlns:p14="http://schemas.microsoft.com/office/powerpoint/2010/main" val="416864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6060112"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Split data in a training and test set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Estimate linear-RUM MNL on the train data</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 Compute the Log-likelihood of the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test data</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given the model</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Scale the data</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We scale the variables going into the MLP-part </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We do not scale the variables going into the MNL-part </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Dummy code the choices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4488" marR="0" lvl="1" indent="-344488"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Convert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numpy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torch tensors and create </a:t>
            </a:r>
          </a:p>
          <a:p>
            <a:pPr marL="0" marR="0" lvl="1" indent="0" algn="l" defTabSz="914400" rtl="0" eaLnBrk="1" fontAlgn="auto" latinLnBrk="0" hangingPunct="1">
              <a:lnSpc>
                <a:spcPct val="100000"/>
              </a:lnSpc>
              <a:spcBef>
                <a:spcPts val="0"/>
              </a:spcBef>
              <a:spcAft>
                <a:spcPts val="0"/>
              </a:spcAft>
              <a:buClrTx/>
              <a:buSzTx/>
              <a:buFontTx/>
              <a:buNone/>
              <a:tabLst>
                <a:tab pos="352425" algn="l"/>
                <a:tab pos="2838450"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TensorDatasets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7" name="Picture 6">
            <a:extLst>
              <a:ext uri="{FF2B5EF4-FFF2-40B4-BE49-F238E27FC236}">
                <a16:creationId xmlns:a16="http://schemas.microsoft.com/office/drawing/2014/main" id="{3E987589-585C-B1BF-2F17-F17DF95328DB}"/>
              </a:ext>
            </a:extLst>
          </p:cNvPr>
          <p:cNvPicPr>
            <a:picLocks noChangeAspect="1"/>
          </p:cNvPicPr>
          <p:nvPr/>
        </p:nvPicPr>
        <p:blipFill>
          <a:blip r:embed="rId3"/>
          <a:stretch>
            <a:fillRect/>
          </a:stretch>
        </p:blipFill>
        <p:spPr>
          <a:xfrm>
            <a:off x="6590370" y="3011019"/>
            <a:ext cx="5400000" cy="1773913"/>
          </a:xfrm>
          <a:prstGeom prst="rect">
            <a:avLst/>
          </a:prstGeom>
        </p:spPr>
      </p:pic>
      <p:pic>
        <p:nvPicPr>
          <p:cNvPr id="9" name="Picture 8">
            <a:extLst>
              <a:ext uri="{FF2B5EF4-FFF2-40B4-BE49-F238E27FC236}">
                <a16:creationId xmlns:a16="http://schemas.microsoft.com/office/drawing/2014/main" id="{F93F6A1E-0B36-1681-EEB3-CBED9C2824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90370" y="4941733"/>
            <a:ext cx="5400000" cy="1306451"/>
          </a:xfrm>
          <a:prstGeom prst="rect">
            <a:avLst/>
          </a:prstGeom>
        </p:spPr>
      </p:pic>
      <p:pic>
        <p:nvPicPr>
          <p:cNvPr id="8" name="Picture 7">
            <a:extLst>
              <a:ext uri="{FF2B5EF4-FFF2-40B4-BE49-F238E27FC236}">
                <a16:creationId xmlns:a16="http://schemas.microsoft.com/office/drawing/2014/main" id="{7749E1F4-386B-1221-757B-F09BF57985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0370" y="1643989"/>
            <a:ext cx="5400000" cy="1210229"/>
          </a:xfrm>
          <a:prstGeom prst="rect">
            <a:avLst/>
          </a:prstGeom>
        </p:spPr>
      </p:pic>
    </p:spTree>
    <p:extLst>
      <p:ext uri="{BB962C8B-B14F-4D97-AF65-F5344CB8AC3E}">
        <p14:creationId xmlns:p14="http://schemas.microsoft.com/office/powerpoint/2010/main" val="703821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6060112"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Split data in a training and test set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Estimate linear-RUM MNL on the train data</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 Compute the Log-likelihood of the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test data</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given the model</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Scale the data</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We scale the variables going into the MLP-part </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We do not scale the variables going into the MNL-part </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Dummy code the choices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4488" marR="0" lvl="1" indent="-344488"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Convert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numpy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torch tensors and create </a:t>
            </a:r>
          </a:p>
          <a:p>
            <a:pPr marL="0" marR="0" lvl="1" indent="0" algn="l" defTabSz="914400" rtl="0" eaLnBrk="1" fontAlgn="auto" latinLnBrk="0" hangingPunct="1">
              <a:lnSpc>
                <a:spcPct val="100000"/>
              </a:lnSpc>
              <a:spcBef>
                <a:spcPts val="0"/>
              </a:spcBef>
              <a:spcAft>
                <a:spcPts val="0"/>
              </a:spcAft>
              <a:buClrTx/>
              <a:buSzTx/>
              <a:buFontTx/>
              <a:buNone/>
              <a:tabLst>
                <a:tab pos="352425" algn="l"/>
                <a:tab pos="2838450"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TensorDatasets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startAt="6"/>
              <a:tabLst>
                <a:tab pos="352425" algn="l"/>
                <a:tab pos="2838450"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342900" algn="l" defTabSz="914400" rtl="0" eaLnBrk="1" fontAlgn="auto" latinLnBrk="0" hangingPunct="1">
              <a:lnSpc>
                <a:spcPct val="100000"/>
              </a:lnSpc>
              <a:spcBef>
                <a:spcPts val="0"/>
              </a:spcBef>
              <a:spcAft>
                <a:spcPts val="0"/>
              </a:spcAft>
              <a:buClrTx/>
              <a:buSzTx/>
              <a:buFont typeface="+mj-lt"/>
              <a:buAutoNum type="arabicPeriod" startAt="6"/>
              <a:tabLst>
                <a:tab pos="352425" algn="l"/>
                <a:tab pos="2838450"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Put the data train and test data into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61950" marR="0" lvl="2" indent="0" algn="l" defTabSz="914400" rtl="0" eaLnBrk="1" fontAlgn="auto" latinLnBrk="0" hangingPunct="1">
              <a:lnSpc>
                <a:spcPct val="100000"/>
              </a:lnSpc>
              <a:spcBef>
                <a:spcPts val="0"/>
              </a:spcBef>
              <a:spcAft>
                <a:spcPts val="0"/>
              </a:spcAft>
              <a:buClrTx/>
              <a:buSzTx/>
              <a:buFontTx/>
              <a:buNone/>
              <a:tabLst>
                <a:tab pos="352425" algn="l"/>
                <a:tab pos="2838450"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DataLoader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11" name="Picture 10">
            <a:extLst>
              <a:ext uri="{FF2B5EF4-FFF2-40B4-BE49-F238E27FC236}">
                <a16:creationId xmlns:a16="http://schemas.microsoft.com/office/drawing/2014/main" id="{489B235C-DBBF-3880-207B-F8BD6C866C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22585" y="1643738"/>
            <a:ext cx="5400000" cy="2802717"/>
          </a:xfrm>
          <a:prstGeom prst="rect">
            <a:avLst/>
          </a:prstGeom>
        </p:spPr>
      </p:pic>
    </p:spTree>
    <p:extLst>
      <p:ext uri="{BB962C8B-B14F-4D97-AF65-F5344CB8AC3E}">
        <p14:creationId xmlns:p14="http://schemas.microsoft.com/office/powerpoint/2010/main" val="2837974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3818546"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7"/>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Create the model!</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 new model class is created</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For MNL-part:</a:t>
            </a:r>
          </a:p>
          <a:p>
            <a:pPr marL="1162050" marR="0" lvl="3"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Linear function for βs</a:t>
            </a:r>
          </a:p>
          <a:p>
            <a:pPr marL="1162050" marR="0" lvl="3"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Separate params for ASCs</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For MLP-part:</a:t>
            </a:r>
          </a:p>
          <a:p>
            <a:pPr marL="1162050" marR="0" lvl="3"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 fully Connected layers</a:t>
            </a:r>
          </a:p>
          <a:p>
            <a:pPr marL="1162050" marR="0" lvl="3"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Output size last layer = 3</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 the Forward function, the “utilities” are computed using the initialised building blocks</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Utilities are summed and returned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7" name="Picture 6">
            <a:extLst>
              <a:ext uri="{FF2B5EF4-FFF2-40B4-BE49-F238E27FC236}">
                <a16:creationId xmlns:a16="http://schemas.microsoft.com/office/drawing/2014/main" id="{4AD38AA5-4641-4710-9894-4E413300CEE1}"/>
              </a:ext>
            </a:extLst>
          </p:cNvPr>
          <p:cNvPicPr>
            <a:picLocks noChangeAspect="1"/>
          </p:cNvPicPr>
          <p:nvPr/>
        </p:nvPicPr>
        <p:blipFill>
          <a:blip r:embed="rId3"/>
          <a:stretch>
            <a:fillRect/>
          </a:stretch>
        </p:blipFill>
        <p:spPr>
          <a:xfrm>
            <a:off x="4661209" y="1163756"/>
            <a:ext cx="7095422" cy="5494120"/>
          </a:xfrm>
          <a:prstGeom prst="rect">
            <a:avLst/>
          </a:prstGeom>
        </p:spPr>
      </p:pic>
      <p:sp>
        <p:nvSpPr>
          <p:cNvPr id="2" name="Rounded Rectangle 1">
            <a:extLst>
              <a:ext uri="{FF2B5EF4-FFF2-40B4-BE49-F238E27FC236}">
                <a16:creationId xmlns:a16="http://schemas.microsoft.com/office/drawing/2014/main" id="{E1618CA7-4FDA-A97F-F188-91762A9B560F}"/>
              </a:ext>
            </a:extLst>
          </p:cNvPr>
          <p:cNvSpPr/>
          <p:nvPr/>
        </p:nvSpPr>
        <p:spPr>
          <a:xfrm>
            <a:off x="5175504" y="1746504"/>
            <a:ext cx="5989320" cy="1005840"/>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a:extLst>
              <a:ext uri="{FF2B5EF4-FFF2-40B4-BE49-F238E27FC236}">
                <a16:creationId xmlns:a16="http://schemas.microsoft.com/office/drawing/2014/main" id="{C2C8B5AD-A5E5-F807-EBE6-8F0B253ECFEF}"/>
              </a:ext>
            </a:extLst>
          </p:cNvPr>
          <p:cNvSpPr/>
          <p:nvPr/>
        </p:nvSpPr>
        <p:spPr>
          <a:xfrm>
            <a:off x="5175504" y="2816352"/>
            <a:ext cx="5989320" cy="704088"/>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BAA8170E-73F6-F546-2A11-03F98EB49F60}"/>
              </a:ext>
            </a:extLst>
          </p:cNvPr>
          <p:cNvSpPr/>
          <p:nvPr/>
        </p:nvSpPr>
        <p:spPr>
          <a:xfrm>
            <a:off x="4809744" y="3616974"/>
            <a:ext cx="6876288" cy="3040902"/>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08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5" end="5"/>
                                            </p:txEl>
                                          </p:spTgt>
                                        </p:tgtEl>
                                        <p:attrNameLst>
                                          <p:attrName>style.visibility</p:attrName>
                                        </p:attrNameLst>
                                      </p:cBhvr>
                                      <p:to>
                                        <p:strVal val="visible"/>
                                      </p:to>
                                    </p:set>
                                    <p:animEffect transition="in" filter="fade">
                                      <p:cBhvr>
                                        <p:cTn id="10" dur="500"/>
                                        <p:tgtEl>
                                          <p:spTgt spid="10">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animEffect transition="in" filter="fade">
                                      <p:cBhvr>
                                        <p:cTn id="13" dur="500"/>
                                        <p:tgtEl>
                                          <p:spTgt spid="10">
                                            <p:txEl>
                                              <p:pRg st="6" end="6"/>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animEffect transition="in" filter="fade">
                                      <p:cBhvr>
                                        <p:cTn id="21" dur="500"/>
                                        <p:tgtEl>
                                          <p:spTgt spid="10">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9" end="9"/>
                                            </p:txEl>
                                          </p:spTgt>
                                        </p:tgtEl>
                                        <p:attrNameLst>
                                          <p:attrName>style.visibility</p:attrName>
                                        </p:attrNameLst>
                                      </p:cBhvr>
                                      <p:to>
                                        <p:strVal val="visible"/>
                                      </p:to>
                                    </p:set>
                                    <p:animEffect transition="in" filter="fade">
                                      <p:cBhvr>
                                        <p:cTn id="24" dur="500"/>
                                        <p:tgtEl>
                                          <p:spTgt spid="10">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animEffect transition="in" filter="fade">
                                      <p:cBhvr>
                                        <p:cTn id="27" dur="500"/>
                                        <p:tgtEl>
                                          <p:spTgt spid="10">
                                            <p:txEl>
                                              <p:pRg st="10" end="1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12" end="12"/>
                                            </p:txEl>
                                          </p:spTgt>
                                        </p:tgtEl>
                                        <p:attrNameLst>
                                          <p:attrName>style.visibility</p:attrName>
                                        </p:attrNameLst>
                                      </p:cBhvr>
                                      <p:to>
                                        <p:strVal val="visible"/>
                                      </p:to>
                                    </p:set>
                                    <p:animEffect transition="in" filter="fade">
                                      <p:cBhvr>
                                        <p:cTn id="35" dur="500"/>
                                        <p:tgtEl>
                                          <p:spTgt spid="10">
                                            <p:txEl>
                                              <p:pRg st="12" end="1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14" end="14"/>
                                            </p:txEl>
                                          </p:spTgt>
                                        </p:tgtEl>
                                        <p:attrNameLst>
                                          <p:attrName>style.visibility</p:attrName>
                                        </p:attrNameLst>
                                      </p:cBhvr>
                                      <p:to>
                                        <p:strVal val="visible"/>
                                      </p:to>
                                    </p:set>
                                    <p:animEffect transition="in" filter="fade">
                                      <p:cBhvr>
                                        <p:cTn id="41" dur="500"/>
                                        <p:tgtEl>
                                          <p:spTgt spid="1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233E0F-63B6-02EE-1673-B524012A5E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97293" y="1164835"/>
            <a:ext cx="4987332" cy="5396509"/>
          </a:xfrm>
          <a:prstGeom prst="rect">
            <a:avLst/>
          </a:prstGeom>
        </p:spPr>
      </p:pic>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3818546"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7"/>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Training!</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7"/>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Very similar training block as before with the MLP</a:t>
            </a:r>
          </a:p>
          <a:p>
            <a:pPr marL="7429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Minibatches are sampled from the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train_dataloader</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Performance on the test set is evaluated after each epoch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grpSp>
        <p:nvGrpSpPr>
          <p:cNvPr id="9" name="Group 8">
            <a:extLst>
              <a:ext uri="{FF2B5EF4-FFF2-40B4-BE49-F238E27FC236}">
                <a16:creationId xmlns:a16="http://schemas.microsoft.com/office/drawing/2014/main" id="{015EBABA-81CA-19B3-7A07-454071C11935}"/>
              </a:ext>
            </a:extLst>
          </p:cNvPr>
          <p:cNvGrpSpPr/>
          <p:nvPr/>
        </p:nvGrpSpPr>
        <p:grpSpPr>
          <a:xfrm>
            <a:off x="6172200" y="1181418"/>
            <a:ext cx="4894115" cy="3385692"/>
            <a:chOff x="6172200" y="1181418"/>
            <a:chExt cx="4894115" cy="3385692"/>
          </a:xfrm>
        </p:grpSpPr>
        <p:sp>
          <p:nvSpPr>
            <p:cNvPr id="7" name="Rounded Rectangle 6">
              <a:extLst>
                <a:ext uri="{FF2B5EF4-FFF2-40B4-BE49-F238E27FC236}">
                  <a16:creationId xmlns:a16="http://schemas.microsoft.com/office/drawing/2014/main" id="{E628E096-97CD-AF39-7733-4D92328D90B7}"/>
                </a:ext>
              </a:extLst>
            </p:cNvPr>
            <p:cNvSpPr/>
            <p:nvPr/>
          </p:nvSpPr>
          <p:spPr>
            <a:xfrm>
              <a:off x="6172200" y="1682496"/>
              <a:ext cx="3480343" cy="2884614"/>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AB57A02-3440-5C43-B37A-93D372CB2168}"/>
                </a:ext>
              </a:extLst>
            </p:cNvPr>
            <p:cNvSpPr txBox="1"/>
            <p:nvPr/>
          </p:nvSpPr>
          <p:spPr>
            <a:xfrm>
              <a:off x="9472578" y="1181418"/>
              <a:ext cx="1593737" cy="93268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Mini batches are taken from the </a:t>
              </a:r>
              <a:r>
                <a:rPr kumimoji="0" lang="en-GB" sz="1800" b="0" i="0" u="none" strike="noStrike" kern="1200" cap="none" spc="0" normalizeH="0" baseline="0" noProof="0" dirty="0" err="1">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dataloader</a:t>
              </a: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sp>
        <p:nvSpPr>
          <p:cNvPr id="11" name="Rounded Rectangle 10">
            <a:extLst>
              <a:ext uri="{FF2B5EF4-FFF2-40B4-BE49-F238E27FC236}">
                <a16:creationId xmlns:a16="http://schemas.microsoft.com/office/drawing/2014/main" id="{80C93A69-83C6-C55E-5D1C-BD60A7A69923}"/>
              </a:ext>
            </a:extLst>
          </p:cNvPr>
          <p:cNvSpPr/>
          <p:nvPr/>
        </p:nvSpPr>
        <p:spPr>
          <a:xfrm>
            <a:off x="6172200" y="4696775"/>
            <a:ext cx="4260011" cy="1376406"/>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27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fade">
                                      <p:cBhvr>
                                        <p:cTn id="12" dur="500"/>
                                        <p:tgtEl>
                                          <p:spTgt spid="10">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6" end="6"/>
                                            </p:txEl>
                                          </p:spTgt>
                                        </p:tgtEl>
                                        <p:attrNameLst>
                                          <p:attrName>style.visibility</p:attrName>
                                        </p:attrNameLst>
                                      </p:cBhvr>
                                      <p:to>
                                        <p:strVal val="visible"/>
                                      </p:to>
                                    </p:set>
                                    <p:animEffect transition="in" filter="fade">
                                      <p:cBhvr>
                                        <p:cTn id="20" dur="500"/>
                                        <p:tgtEl>
                                          <p:spTgt spid="10">
                                            <p:txEl>
                                              <p:pRg st="6" end="6"/>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29258-ABC2-37EF-CD6A-2074CFCADAD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0823BAB-6EC8-872E-2BFC-A13A70C2825A}"/>
              </a:ext>
            </a:extLst>
          </p:cNvPr>
          <p:cNvSpPr>
            <a:spLocks noGrp="1"/>
          </p:cNvSpPr>
          <p:nvPr>
            <p:ph type="title"/>
          </p:nvPr>
        </p:nvSpPr>
        <p:spPr/>
        <p:txBody>
          <a:bodyPr/>
          <a:lstStyle/>
          <a:p>
            <a:r>
              <a:rPr lang="en-GB" sz="4000" noProof="0" dirty="0"/>
              <a:t>This lecture</a:t>
            </a:r>
          </a:p>
        </p:txBody>
      </p:sp>
      <p:sp>
        <p:nvSpPr>
          <p:cNvPr id="3" name="Content Placeholder 2">
            <a:extLst>
              <a:ext uri="{FF2B5EF4-FFF2-40B4-BE49-F238E27FC236}">
                <a16:creationId xmlns:a16="http://schemas.microsoft.com/office/drawing/2014/main" id="{495031BF-2239-E6C6-A9F1-4108A5B694C0}"/>
              </a:ext>
            </a:extLst>
          </p:cNvPr>
          <p:cNvSpPr>
            <a:spLocks noGrp="1"/>
          </p:cNvSpPr>
          <p:nvPr>
            <p:ph idx="1"/>
          </p:nvPr>
        </p:nvSpPr>
        <p:spPr>
          <a:xfrm>
            <a:off x="720000" y="1216324"/>
            <a:ext cx="10791646" cy="5641675"/>
          </a:xfrm>
        </p:spPr>
        <p:txBody>
          <a:bodyPr/>
          <a:lstStyle/>
          <a:p>
            <a:pPr marL="0" indent="0" defTabSz="904875">
              <a:buNone/>
              <a:tabLst>
                <a:tab pos="1257300" algn="l"/>
                <a:tab pos="3228975" algn="l"/>
              </a:tabLst>
            </a:pPr>
            <a:r>
              <a:rPr lang="en-GB" sz="1800" b="1" noProof="0" dirty="0">
                <a:latin typeface="Calibri" panose="020F0502020204030204" pitchFamily="34" charset="0"/>
                <a:cs typeface="Calibri" panose="020F0502020204030204" pitchFamily="34" charset="0"/>
              </a:rPr>
              <a:t>Part 3: Machine learning approaches for discrete choice analysis</a:t>
            </a:r>
          </a:p>
          <a:p>
            <a:pPr marL="0" indent="0" defTabSz="904875">
              <a:buNone/>
              <a:tabLst>
                <a:tab pos="1257300" algn="l"/>
                <a:tab pos="3228975" algn="l"/>
              </a:tabLst>
            </a:pPr>
            <a:endParaRPr lang="en-GB" b="1" u="sng" dirty="0">
              <a:latin typeface="Calibri" panose="020F0502020204030204" pitchFamily="34" charset="0"/>
              <a:cs typeface="Calibri" panose="020F0502020204030204" pitchFamily="34" charset="0"/>
            </a:endParaRPr>
          </a:p>
          <a:p>
            <a:pPr marL="342900" indent="-342900" defTabSz="904875">
              <a:spcBef>
                <a:spcPts val="0"/>
              </a:spcBef>
              <a:buFont typeface="+mj-lt"/>
              <a:buAutoNum type="arabicPeriod"/>
              <a:tabLst>
                <a:tab pos="1257300" algn="l"/>
                <a:tab pos="3228975" algn="l"/>
              </a:tabLst>
            </a:pPr>
            <a:r>
              <a:rPr lang="en-GB" b="1" noProof="0" dirty="0">
                <a:solidFill>
                  <a:schemeClr val="bg1">
                    <a:lumMod val="50000"/>
                  </a:schemeClr>
                </a:solidFill>
                <a:latin typeface="Calibri Light" panose="020F0302020204030204" pitchFamily="34" charset="0"/>
                <a:cs typeface="Calibri Light" panose="020F0302020204030204" pitchFamily="34" charset="0"/>
              </a:rPr>
              <a:t>Theory vs data-driven modelling</a:t>
            </a:r>
          </a:p>
          <a:p>
            <a:pPr marL="342900" indent="-342900" defTabSz="904875">
              <a:spcBef>
                <a:spcPts val="0"/>
              </a:spcBef>
              <a:buFont typeface="+mj-lt"/>
              <a:buAutoNum type="arabicPeriod"/>
              <a:tabLst>
                <a:tab pos="1257300" algn="l"/>
                <a:tab pos="3228975" algn="l"/>
              </a:tabLst>
            </a:pPr>
            <a:endParaRPr lang="en-GB" b="1" dirty="0">
              <a:solidFill>
                <a:schemeClr val="bg1">
                  <a:lumMod val="50000"/>
                </a:schemeClr>
              </a:solidFill>
              <a:latin typeface="Calibri Light" panose="020F0302020204030204" pitchFamily="34" charset="0"/>
              <a:cs typeface="Calibri Light" panose="020F0302020204030204" pitchFamily="34" charset="0"/>
            </a:endParaRPr>
          </a:p>
          <a:p>
            <a:pPr marL="342900" indent="-342900" defTabSz="904875">
              <a:spcBef>
                <a:spcPts val="0"/>
              </a:spcBef>
              <a:buFont typeface="+mj-lt"/>
              <a:buAutoNum type="arabicPeriod"/>
              <a:tabLst>
                <a:tab pos="1257300" algn="l"/>
                <a:tab pos="3228975" algn="l"/>
              </a:tabLst>
            </a:pPr>
            <a:endParaRPr lang="en-GB" b="1" noProof="0" dirty="0">
              <a:solidFill>
                <a:schemeClr val="bg1">
                  <a:lumMod val="50000"/>
                </a:schemeClr>
              </a:solidFill>
              <a:latin typeface="Calibri Light" panose="020F0302020204030204" pitchFamily="34" charset="0"/>
              <a:cs typeface="Calibri Light" panose="020F0302020204030204" pitchFamily="34" charset="0"/>
            </a:endParaRPr>
          </a:p>
          <a:p>
            <a:pPr marL="342900" indent="-342900" defTabSz="904875">
              <a:spcBef>
                <a:spcPts val="0"/>
              </a:spcBef>
              <a:buFont typeface="+mj-lt"/>
              <a:buAutoNum type="arabicPeriod"/>
              <a:tabLst>
                <a:tab pos="1257300" algn="l"/>
                <a:tab pos="3228975" algn="l"/>
              </a:tabLst>
            </a:pPr>
            <a:r>
              <a:rPr lang="en-GB" b="1" noProof="0" dirty="0">
                <a:solidFill>
                  <a:schemeClr val="bg1">
                    <a:lumMod val="50000"/>
                  </a:schemeClr>
                </a:solidFill>
                <a:latin typeface="Calibri Light" panose="020F0302020204030204" pitchFamily="34" charset="0"/>
                <a:cs typeface="Calibri Light" panose="020F0302020204030204" pitchFamily="34" charset="0"/>
              </a:rPr>
              <a:t>Artificial Neural Networks (in a nutshell)</a:t>
            </a:r>
          </a:p>
          <a:p>
            <a:pPr lvl="1" defTabSz="904875">
              <a:spcBef>
                <a:spcPts val="0"/>
              </a:spcBef>
              <a:buFont typeface="System Font Regular"/>
              <a:buChar char="−"/>
              <a:tabLst>
                <a:tab pos="1257300" algn="l"/>
                <a:tab pos="3228975" algn="l"/>
              </a:tabLst>
            </a:pPr>
            <a:r>
              <a:rPr lang="en-GB" b="1" dirty="0">
                <a:solidFill>
                  <a:schemeClr val="bg1">
                    <a:lumMod val="50000"/>
                  </a:schemeClr>
                </a:solidFill>
                <a:latin typeface="Calibri Light" panose="020F0302020204030204" pitchFamily="34" charset="0"/>
                <a:cs typeface="Calibri Light" panose="020F0302020204030204" pitchFamily="34" charset="0"/>
              </a:rPr>
              <a:t>What are they</a:t>
            </a:r>
          </a:p>
          <a:p>
            <a:pPr lvl="1" defTabSz="904875">
              <a:spcBef>
                <a:spcPts val="0"/>
              </a:spcBef>
              <a:buFont typeface="System Font Regular"/>
              <a:buChar char="−"/>
              <a:tabLst>
                <a:tab pos="1257300" algn="l"/>
                <a:tab pos="3228975" algn="l"/>
              </a:tabLst>
            </a:pPr>
            <a:r>
              <a:rPr lang="en-GB" b="1" noProof="0" dirty="0">
                <a:solidFill>
                  <a:schemeClr val="bg1">
                    <a:lumMod val="50000"/>
                  </a:schemeClr>
                </a:solidFill>
                <a:latin typeface="Calibri Light" panose="020F0302020204030204" pitchFamily="34" charset="0"/>
                <a:cs typeface="Calibri Light" panose="020F0302020204030204" pitchFamily="34" charset="0"/>
              </a:rPr>
              <a:t>Training ANNs</a:t>
            </a:r>
          </a:p>
          <a:p>
            <a:pPr marL="0" indent="0" defTabSz="904875">
              <a:spcBef>
                <a:spcPts val="0"/>
              </a:spcBef>
              <a:buNone/>
              <a:tabLst>
                <a:tab pos="1257300" algn="l"/>
                <a:tab pos="3228975" algn="l"/>
              </a:tabLst>
            </a:pPr>
            <a:endParaRPr lang="en-GB" b="1" noProof="0" dirty="0">
              <a:latin typeface="Calibri Light" panose="020F0302020204030204" pitchFamily="34" charset="0"/>
              <a:cs typeface="Calibri Light" panose="020F0302020204030204" pitchFamily="34" charset="0"/>
            </a:endParaRPr>
          </a:p>
          <a:p>
            <a:pPr marL="342900" indent="-342900" defTabSz="904875">
              <a:spcBef>
                <a:spcPts val="0"/>
              </a:spcBef>
              <a:buFont typeface="+mj-lt"/>
              <a:buAutoNum type="arabicPeriod"/>
              <a:tabLst>
                <a:tab pos="1257300" algn="l"/>
                <a:tab pos="3228975" algn="l"/>
              </a:tabLst>
            </a:pPr>
            <a:endParaRPr lang="en-GB" b="1" noProof="0" dirty="0">
              <a:latin typeface="Calibri Light" panose="020F0302020204030204" pitchFamily="34" charset="0"/>
              <a:cs typeface="Calibri Light" panose="020F0302020204030204" pitchFamily="34" charset="0"/>
            </a:endParaRPr>
          </a:p>
          <a:p>
            <a:pPr marL="342900" indent="-342900" defTabSz="904875">
              <a:spcBef>
                <a:spcPts val="0"/>
              </a:spcBef>
              <a:buFont typeface="+mj-lt"/>
              <a:buAutoNum type="arabicPeriod"/>
              <a:tabLst>
                <a:tab pos="1257300" algn="l"/>
                <a:tab pos="3228975" algn="l"/>
              </a:tabLst>
            </a:pPr>
            <a:r>
              <a:rPr lang="en-GB" b="1" noProof="0" dirty="0">
                <a:latin typeface="Calibri Light" panose="020F0302020204030204" pitchFamily="34" charset="0"/>
                <a:cs typeface="Calibri Light" panose="020F0302020204030204" pitchFamily="34" charset="0"/>
              </a:rPr>
              <a:t>Hybrid choice models</a:t>
            </a:r>
          </a:p>
          <a:p>
            <a:pPr marL="342900" indent="-342900" defTabSz="904875">
              <a:spcBef>
                <a:spcPts val="0"/>
              </a:spcBef>
              <a:buFont typeface="+mj-lt"/>
              <a:buAutoNum type="arabicPeriod"/>
              <a:tabLst>
                <a:tab pos="1257300" algn="l"/>
                <a:tab pos="3228975" algn="l"/>
              </a:tabLst>
            </a:pPr>
            <a:endParaRPr lang="en-GB" b="1" dirty="0">
              <a:latin typeface="Calibri Light" panose="020F0302020204030204" pitchFamily="34" charset="0"/>
              <a:cs typeface="Calibri Light" panose="020F0302020204030204" pitchFamily="34" charset="0"/>
            </a:endParaRPr>
          </a:p>
          <a:p>
            <a:pPr marL="342900" indent="-342900" defTabSz="904875">
              <a:spcBef>
                <a:spcPts val="0"/>
              </a:spcBef>
              <a:buFont typeface="+mj-lt"/>
              <a:buAutoNum type="arabicPeriod"/>
              <a:tabLst>
                <a:tab pos="1257300" algn="l"/>
                <a:tab pos="3228975" algn="l"/>
              </a:tabLst>
            </a:pPr>
            <a:endParaRPr lang="en-GB" b="1" noProof="0" dirty="0">
              <a:latin typeface="Calibri Light" panose="020F0302020204030204" pitchFamily="34" charset="0"/>
              <a:cs typeface="Calibri Light" panose="020F0302020204030204" pitchFamily="34" charset="0"/>
            </a:endParaRPr>
          </a:p>
          <a:p>
            <a:pPr marL="342900" indent="-342900" defTabSz="904875">
              <a:spcBef>
                <a:spcPts val="0"/>
              </a:spcBef>
              <a:buFont typeface="+mj-lt"/>
              <a:buAutoNum type="arabicPeriod"/>
              <a:tabLst>
                <a:tab pos="1257300" algn="l"/>
                <a:tab pos="3228975" algn="l"/>
              </a:tabLst>
            </a:pPr>
            <a:r>
              <a:rPr lang="en-GB" b="1" noProof="0" dirty="0">
                <a:latin typeface="Calibri Light" panose="020F0302020204030204" pitchFamily="34" charset="0"/>
                <a:cs typeface="Calibri Light" panose="020F0302020204030204" pitchFamily="34" charset="0"/>
              </a:rPr>
              <a:t>Reflection / Closure</a:t>
            </a:r>
          </a:p>
          <a:p>
            <a:pPr defTabSz="904875">
              <a:tabLst>
                <a:tab pos="1257300" algn="l"/>
                <a:tab pos="3228975" algn="l"/>
              </a:tabLst>
            </a:pPr>
            <a:endParaRPr lang="en-GB" b="1" noProof="0" dirty="0">
              <a:latin typeface="Calibri Light" panose="020F0302020204030204" pitchFamily="34" charset="0"/>
              <a:cs typeface="Calibri Light" panose="020F0302020204030204" pitchFamily="34" charset="0"/>
            </a:endParaRPr>
          </a:p>
          <a:p>
            <a:pPr defTabSz="904875">
              <a:tabLst>
                <a:tab pos="1257300" algn="l"/>
                <a:tab pos="3228975" algn="l"/>
              </a:tabLst>
            </a:pPr>
            <a:endParaRPr lang="en-GB" b="1" noProof="0" dirty="0">
              <a:latin typeface="Calibri Light" panose="020F0302020204030204" pitchFamily="34" charset="0"/>
              <a:cs typeface="Calibri Light" panose="020F0302020204030204" pitchFamily="34" charset="0"/>
            </a:endParaRPr>
          </a:p>
          <a:p>
            <a:endParaRPr lang="en-GB" noProof="0" dirty="0">
              <a:latin typeface="Calibri Light" panose="020F0302020204030204" pitchFamily="34" charset="0"/>
              <a:cs typeface="Calibri Light" panose="020F0302020204030204" pitchFamily="34" charset="0"/>
            </a:endParaRPr>
          </a:p>
          <a:p>
            <a:endParaRPr lang="en-GB" sz="1800" noProof="0" dirty="0">
              <a:latin typeface="Calibri Light" panose="020F0302020204030204" pitchFamily="34" charset="0"/>
              <a:cs typeface="Calibri Light" panose="020F0302020204030204" pitchFamily="34" charset="0"/>
            </a:endParaRPr>
          </a:p>
        </p:txBody>
      </p:sp>
      <p:sp>
        <p:nvSpPr>
          <p:cNvPr id="9" name="Slide Number Placeholder 3">
            <a:extLst>
              <a:ext uri="{FF2B5EF4-FFF2-40B4-BE49-F238E27FC236}">
                <a16:creationId xmlns:a16="http://schemas.microsoft.com/office/drawing/2014/main" id="{75BCAD83-5FEF-154D-582C-8FAD449E0812}"/>
              </a:ext>
            </a:extLst>
          </p:cNvPr>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DDE47B2D-0A65-2894-4FFD-AC44FDDB4CC1}"/>
              </a:ext>
            </a:extLst>
          </p:cNvPr>
          <p:cNvGrpSpPr/>
          <p:nvPr/>
        </p:nvGrpSpPr>
        <p:grpSpPr>
          <a:xfrm>
            <a:off x="7735512" y="1724511"/>
            <a:ext cx="4045362" cy="4710433"/>
            <a:chOff x="7735512" y="1724511"/>
            <a:chExt cx="4045362" cy="4710433"/>
          </a:xfrm>
        </p:grpSpPr>
        <p:pic>
          <p:nvPicPr>
            <p:cNvPr id="2" name="Picture 1">
              <a:extLst>
                <a:ext uri="{FF2B5EF4-FFF2-40B4-BE49-F238E27FC236}">
                  <a16:creationId xmlns:a16="http://schemas.microsoft.com/office/drawing/2014/main" id="{29C61C2F-C1E3-9ADE-CA7E-73AA723C3603}"/>
                </a:ext>
              </a:extLst>
            </p:cNvPr>
            <p:cNvPicPr>
              <a:picLocks noChangeAspect="1"/>
            </p:cNvPicPr>
            <p:nvPr/>
          </p:nvPicPr>
          <p:blipFill>
            <a:blip r:embed="rId3"/>
            <a:srcRect l="17621" t="8169" r="71335" b="14131"/>
            <a:stretch>
              <a:fillRect/>
            </a:stretch>
          </p:blipFill>
          <p:spPr>
            <a:xfrm>
              <a:off x="7887911" y="1724511"/>
              <a:ext cx="373585" cy="3942500"/>
            </a:xfrm>
            <a:prstGeom prst="rect">
              <a:avLst/>
            </a:prstGeom>
          </p:spPr>
        </p:pic>
        <p:sp>
          <p:nvSpPr>
            <p:cNvPr id="4" name="TextBox 3">
              <a:extLst>
                <a:ext uri="{FF2B5EF4-FFF2-40B4-BE49-F238E27FC236}">
                  <a16:creationId xmlns:a16="http://schemas.microsoft.com/office/drawing/2014/main" id="{09DFAE14-B2B4-99B3-9F01-927D07065189}"/>
                </a:ext>
              </a:extLst>
            </p:cNvPr>
            <p:cNvSpPr txBox="1"/>
            <p:nvPr/>
          </p:nvSpPr>
          <p:spPr>
            <a:xfrm>
              <a:off x="8261496" y="1757029"/>
              <a:ext cx="3519378" cy="898645"/>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Early concepts of choice behaviour modelling making</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(1930-1970)</a:t>
              </a:r>
            </a:p>
          </p:txBody>
        </p:sp>
        <p:sp>
          <p:nvSpPr>
            <p:cNvPr id="5" name="TextBox 4">
              <a:extLst>
                <a:ext uri="{FF2B5EF4-FFF2-40B4-BE49-F238E27FC236}">
                  <a16:creationId xmlns:a16="http://schemas.microsoft.com/office/drawing/2014/main" id="{54149718-E4D6-625D-A9E2-33A78CE40483}"/>
                </a:ext>
              </a:extLst>
            </p:cNvPr>
            <p:cNvSpPr txBox="1"/>
            <p:nvPr/>
          </p:nvSpPr>
          <p:spPr>
            <a:xfrm>
              <a:off x="8261496" y="2870790"/>
              <a:ext cx="3359890" cy="720977"/>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MNL and Nested Logit</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(1970-1990)</a:t>
              </a:r>
            </a:p>
          </p:txBody>
        </p:sp>
        <p:sp>
          <p:nvSpPr>
            <p:cNvPr id="6" name="TextBox 5">
              <a:extLst>
                <a:ext uri="{FF2B5EF4-FFF2-40B4-BE49-F238E27FC236}">
                  <a16:creationId xmlns:a16="http://schemas.microsoft.com/office/drawing/2014/main" id="{530E10A9-F830-4583-DF4E-7B78C9116E03}"/>
                </a:ext>
              </a:extLst>
            </p:cNvPr>
            <p:cNvSpPr txBox="1"/>
            <p:nvPr/>
          </p:nvSpPr>
          <p:spPr>
            <a:xfrm>
              <a:off x="8261496" y="3822512"/>
              <a:ext cx="3359890" cy="720977"/>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Mixed Logit</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(1990-2005)</a:t>
              </a:r>
            </a:p>
          </p:txBody>
        </p:sp>
        <p:sp>
          <p:nvSpPr>
            <p:cNvPr id="7" name="TextBox 6">
              <a:extLst>
                <a:ext uri="{FF2B5EF4-FFF2-40B4-BE49-F238E27FC236}">
                  <a16:creationId xmlns:a16="http://schemas.microsoft.com/office/drawing/2014/main" id="{A2DB35ED-8176-9B93-640D-1C008CA5BF9F}"/>
                </a:ext>
              </a:extLst>
            </p:cNvPr>
            <p:cNvSpPr txBox="1"/>
            <p:nvPr/>
          </p:nvSpPr>
          <p:spPr>
            <a:xfrm>
              <a:off x="8286370" y="4644639"/>
              <a:ext cx="2484411" cy="720977"/>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Non-RUM decision rule</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(2005-2015)</a:t>
              </a:r>
            </a:p>
          </p:txBody>
        </p:sp>
        <p:pic>
          <p:nvPicPr>
            <p:cNvPr id="10" name="Picture 9">
              <a:extLst>
                <a:ext uri="{FF2B5EF4-FFF2-40B4-BE49-F238E27FC236}">
                  <a16:creationId xmlns:a16="http://schemas.microsoft.com/office/drawing/2014/main" id="{033D1E0A-03A7-8E63-08F7-6AB48BFEFD5B}"/>
                </a:ext>
              </a:extLst>
            </p:cNvPr>
            <p:cNvPicPr>
              <a:picLocks noChangeAspect="1"/>
            </p:cNvPicPr>
            <p:nvPr/>
          </p:nvPicPr>
          <p:blipFill>
            <a:blip r:embed="rId3"/>
            <a:srcRect l="13116" t="67384" r="71334" b="14131"/>
            <a:stretch>
              <a:fillRect/>
            </a:stretch>
          </p:blipFill>
          <p:spPr>
            <a:xfrm>
              <a:off x="7735512" y="5497031"/>
              <a:ext cx="525984" cy="937913"/>
            </a:xfrm>
            <a:prstGeom prst="rect">
              <a:avLst/>
            </a:prstGeom>
          </p:spPr>
        </p:pic>
        <p:sp>
          <p:nvSpPr>
            <p:cNvPr id="11" name="TextBox 10">
              <a:extLst>
                <a:ext uri="{FF2B5EF4-FFF2-40B4-BE49-F238E27FC236}">
                  <a16:creationId xmlns:a16="http://schemas.microsoft.com/office/drawing/2014/main" id="{CDF661D3-29B2-EDCF-4E5A-6A54F97C5641}"/>
                </a:ext>
              </a:extLst>
            </p:cNvPr>
            <p:cNvSpPr txBox="1"/>
            <p:nvPr/>
          </p:nvSpPr>
          <p:spPr>
            <a:xfrm>
              <a:off x="8261496" y="5498851"/>
              <a:ext cx="3359890" cy="720977"/>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Machine learning approaches</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(2015-present)</a:t>
              </a:r>
            </a:p>
          </p:txBody>
        </p:sp>
      </p:grpSp>
      <p:sp>
        <p:nvSpPr>
          <p:cNvPr id="12" name="Oval 11">
            <a:extLst>
              <a:ext uri="{FF2B5EF4-FFF2-40B4-BE49-F238E27FC236}">
                <a16:creationId xmlns:a16="http://schemas.microsoft.com/office/drawing/2014/main" id="{D7E4C081-8DB6-AD77-D486-BD6F43DE145B}"/>
              </a:ext>
            </a:extLst>
          </p:cNvPr>
          <p:cNvSpPr/>
          <p:nvPr/>
        </p:nvSpPr>
        <p:spPr>
          <a:xfrm>
            <a:off x="7218381" y="5365616"/>
            <a:ext cx="4658061" cy="953542"/>
          </a:xfrm>
          <a:prstGeom prst="ellipse">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155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720000" y="1404000"/>
                <a:ext cx="5376000"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Results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model performance of the L-MNL model is in line with expectations: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smtClean="0">
                              <a:ln>
                                <a:noFill/>
                              </a:ln>
                              <a:solidFill>
                                <a:srgbClr val="4DA037"/>
                              </a:solidFill>
                              <a:effectLst/>
                              <a:uLnTx/>
                              <a:uFillTx/>
                              <a:latin typeface="Cambria Math" panose="02040503050406030204" pitchFamily="18" charset="0"/>
                              <a:ea typeface="+mn-ea"/>
                              <a:cs typeface="+mn-cs"/>
                            </a:rPr>
                            <m:t>𝑳</m:t>
                          </m:r>
                          <m:r>
                            <a:rPr kumimoji="0" lang="en-US" sz="1800" b="1" i="1" u="none" strike="noStrike" kern="1200" cap="none" spc="0" normalizeH="0" baseline="0" noProof="0" smtClean="0">
                              <a:ln>
                                <a:noFill/>
                              </a:ln>
                              <a:solidFill>
                                <a:srgbClr val="4DA037"/>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4DA037"/>
                              </a:solidFill>
                              <a:effectLst/>
                              <a:uLnTx/>
                              <a:uFillTx/>
                              <a:latin typeface="Cambria Math" panose="02040503050406030204" pitchFamily="18" charset="0"/>
                              <a:ea typeface="+mn-ea"/>
                              <a:cs typeface="+mn-cs"/>
                            </a:rPr>
                            <m:t>𝑴𝑵𝑳</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𝑴𝑵𝑳</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smtClean="0">
                              <a:ln>
                                <a:noFill/>
                              </a:ln>
                              <a:solidFill>
                                <a:srgbClr val="4DA037"/>
                              </a:solidFill>
                              <a:effectLst/>
                              <a:uLnTx/>
                              <a:uFillTx/>
                              <a:latin typeface="Cambria Math" panose="02040503050406030204" pitchFamily="18" charset="0"/>
                              <a:ea typeface="+mn-ea"/>
                              <a:cs typeface="+mn-cs"/>
                            </a:rPr>
                            <m:t>𝑳</m:t>
                          </m:r>
                          <m:r>
                            <a:rPr kumimoji="0" lang="en-US" sz="1800" b="1" i="1" u="none" strike="noStrike" kern="1200" cap="none" spc="0" normalizeH="0" baseline="0" noProof="0" smtClean="0">
                              <a:ln>
                                <a:noFill/>
                              </a:ln>
                              <a:solidFill>
                                <a:srgbClr val="4DA037"/>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4DA037"/>
                              </a:solidFill>
                              <a:effectLst/>
                              <a:uLnTx/>
                              <a:uFillTx/>
                              <a:latin typeface="Cambria Math" panose="02040503050406030204" pitchFamily="18" charset="0"/>
                              <a:ea typeface="+mn-ea"/>
                              <a:cs typeface="+mn-cs"/>
                            </a:rPr>
                            <m:t>𝑴𝑵𝑳</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smtClean="0">
                              <a:ln>
                                <a:noFill/>
                              </a:ln>
                              <a:solidFill>
                                <a:srgbClr val="FABF4C"/>
                              </a:solidFill>
                              <a:effectLst/>
                              <a:uLnTx/>
                              <a:uFillTx/>
                              <a:latin typeface="Cambria Math" panose="02040503050406030204" pitchFamily="18" charset="0"/>
                              <a:ea typeface="+mn-ea"/>
                              <a:cs typeface="+mn-cs"/>
                            </a:rPr>
                            <m:t>𝑴𝑳𝑷</m:t>
                          </m:r>
                        </m:sup>
                      </m:sSubSup>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20000" y="1404000"/>
                <a:ext cx="5376000" cy="5157344"/>
              </a:xfrm>
              <a:prstGeom prst="rect">
                <a:avLst/>
              </a:prstGeom>
              <a:blipFill>
                <a:blip r:embed="rId3"/>
                <a:stretch>
                  <a:fillRect l="-941" t="-491"/>
                </a:stretch>
              </a:blipFill>
            </p:spPr>
            <p:txBody>
              <a:bodyPr/>
              <a:lstStyle/>
              <a:p>
                <a:r>
                  <a:rPr lang="en-GB">
                    <a:noFill/>
                  </a:rPr>
                  <a:t> </a:t>
                </a:r>
              </a:p>
            </p:txBody>
          </p:sp>
        </mc:Fallback>
      </mc:AlternateContent>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8" name="Picture 7">
            <a:extLst>
              <a:ext uri="{FF2B5EF4-FFF2-40B4-BE49-F238E27FC236}">
                <a16:creationId xmlns:a16="http://schemas.microsoft.com/office/drawing/2014/main" id="{29EB2510-9AB5-7F60-9303-A3C0D38F99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57564" y="1090938"/>
            <a:ext cx="5114436" cy="2527482"/>
          </a:xfrm>
          <a:prstGeom prst="rect">
            <a:avLst/>
          </a:prstGeom>
        </p:spPr>
      </p:pic>
      <p:pic>
        <p:nvPicPr>
          <p:cNvPr id="13" name="Picture 12">
            <a:extLst>
              <a:ext uri="{FF2B5EF4-FFF2-40B4-BE49-F238E27FC236}">
                <a16:creationId xmlns:a16="http://schemas.microsoft.com/office/drawing/2014/main" id="{68E3046C-8740-D2E8-6BA8-98BD34383DF4}"/>
              </a:ext>
            </a:extLst>
          </p:cNvPr>
          <p:cNvPicPr>
            <a:picLocks noChangeAspect="1"/>
          </p:cNvPicPr>
          <p:nvPr/>
        </p:nvPicPr>
        <p:blipFill>
          <a:blip r:embed="rId5"/>
          <a:stretch>
            <a:fillRect/>
          </a:stretch>
        </p:blipFill>
        <p:spPr>
          <a:xfrm>
            <a:off x="6291072" y="3664924"/>
            <a:ext cx="5216566" cy="2691426"/>
          </a:xfrm>
          <a:prstGeom prst="rect">
            <a:avLst/>
          </a:prstGeom>
          <a:ln w="76200">
            <a:noFill/>
          </a:ln>
        </p:spPr>
      </p:pic>
    </p:spTree>
    <p:extLst>
      <p:ext uri="{BB962C8B-B14F-4D97-AF65-F5344CB8AC3E}">
        <p14:creationId xmlns:p14="http://schemas.microsoft.com/office/powerpoint/2010/main" val="2052034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720000" y="1404000"/>
                <a:ext cx="5376000"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Results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model performance of the L-MNL model is in line with expectations: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𝑳</m:t>
                          </m:r>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𝑴𝑵𝑳</m:t>
                          </m:r>
                        </m:sup>
                      </m:sSub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&gt;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𝑴𝑵𝑳</m:t>
                          </m:r>
                        </m:sup>
                      </m:sSub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𝑳</m:t>
                          </m:r>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𝑴𝑵𝑳</m:t>
                          </m:r>
                        </m:sup>
                      </m:sSub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&lt;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a:ln>
                                <a:noFill/>
                              </a:ln>
                              <a:solidFill>
                                <a:srgbClr val="FABF4C"/>
                              </a:solidFill>
                              <a:effectLst/>
                              <a:uLnTx/>
                              <a:uFillTx/>
                              <a:latin typeface="Cambria Math" panose="02040503050406030204" pitchFamily="18" charset="0"/>
                              <a:ea typeface="+mn-ea"/>
                              <a:cs typeface="+mn-cs"/>
                            </a:rPr>
                            <m:t>𝑴𝑳𝑷</m:t>
                          </m:r>
                        </m:sup>
                      </m:sSubSup>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Marginal utilities vary across model runs</a:t>
                </a: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 taste heterogeneity </a:t>
                </a:r>
                <a:r>
                  <a:rPr kumimoji="0" lang="en-NL" sz="1800" b="1"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Marginal utilities have the expected signs </a:t>
                </a:r>
                <a:r>
                  <a:rPr kumimoji="0" lang="en-NL"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L" sz="1800" b="1" i="0" u="none" strike="noStrike" kern="1200" cap="none" spc="0" normalizeH="0" baseline="0" noProof="0" dirty="0">
                    <a:ln>
                      <a:noFill/>
                    </a:ln>
                    <a:solidFill>
                      <a:prstClr val="black"/>
                    </a:solidFill>
                    <a:effectLst/>
                    <a:highlight>
                      <a:srgbClr val="000000"/>
                    </a:highlight>
                    <a:uLnTx/>
                    <a:uFillTx/>
                    <a:latin typeface="Calibri" panose="020F0502020204030204"/>
                    <a:ea typeface="+mn-ea"/>
                    <a:cs typeface="+mn-cs"/>
                  </a:rPr>
                  <a:t>︎</a:t>
                </a:r>
                <a:endParaRPr kumimoji="0" lang="en-NL" sz="1800" b="0" i="0" u="none" strike="noStrike" kern="1200" cap="none" spc="0" normalizeH="0" baseline="0" noProof="0" dirty="0">
                  <a:ln>
                    <a:noFill/>
                  </a:ln>
                  <a:solidFill>
                    <a:prstClr val="black"/>
                  </a:solidFill>
                  <a:effectLst/>
                  <a:highlight>
                    <a:srgbClr val="000000"/>
                  </a:highligh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20000" y="1404000"/>
                <a:ext cx="5376000" cy="5157344"/>
              </a:xfrm>
              <a:prstGeom prst="rect">
                <a:avLst/>
              </a:prstGeom>
              <a:blipFill>
                <a:blip r:embed="rId3"/>
                <a:stretch>
                  <a:fillRect l="-941" t="-491"/>
                </a:stretch>
              </a:blipFill>
            </p:spPr>
            <p:txBody>
              <a:bodyPr/>
              <a:lstStyle/>
              <a:p>
                <a:r>
                  <a:rPr lang="en-GB">
                    <a:noFill/>
                  </a:rPr>
                  <a:t> </a:t>
                </a:r>
              </a:p>
            </p:txBody>
          </p:sp>
        </mc:Fallback>
      </mc:AlternateContent>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2" name="Picture 1">
            <a:extLst>
              <a:ext uri="{FF2B5EF4-FFF2-40B4-BE49-F238E27FC236}">
                <a16:creationId xmlns:a16="http://schemas.microsoft.com/office/drawing/2014/main" id="{E9112718-E1FC-D1F3-0408-607BA90D2003}"/>
              </a:ext>
            </a:extLst>
          </p:cNvPr>
          <p:cNvPicPr>
            <a:picLocks noChangeAspect="1"/>
          </p:cNvPicPr>
          <p:nvPr/>
        </p:nvPicPr>
        <p:blipFill>
          <a:blip r:embed="rId4"/>
          <a:stretch>
            <a:fillRect/>
          </a:stretch>
        </p:blipFill>
        <p:spPr>
          <a:xfrm>
            <a:off x="6111815" y="1106527"/>
            <a:ext cx="5864669" cy="5614948"/>
          </a:xfrm>
          <a:prstGeom prst="rect">
            <a:avLst/>
          </a:prstGeom>
        </p:spPr>
      </p:pic>
    </p:spTree>
    <p:extLst>
      <p:ext uri="{BB962C8B-B14F-4D97-AF65-F5344CB8AC3E}">
        <p14:creationId xmlns:p14="http://schemas.microsoft.com/office/powerpoint/2010/main" val="4279282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720000" y="1404000"/>
                <a:ext cx="5376000" cy="3487537"/>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Results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model performance of the L-MNL model is in line with expectations: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𝑳</m:t>
                          </m:r>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𝑴𝑵𝑳</m:t>
                          </m:r>
                        </m:sup>
                      </m:sSub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&gt;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𝑴𝑵𝑳</m:t>
                          </m:r>
                        </m:sup>
                      </m:sSub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𝑳</m:t>
                          </m:r>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srgbClr val="4DA037"/>
                              </a:solidFill>
                              <a:effectLst/>
                              <a:uLnTx/>
                              <a:uFillTx/>
                              <a:latin typeface="Cambria Math" panose="02040503050406030204" pitchFamily="18" charset="0"/>
                              <a:ea typeface="+mn-ea"/>
                              <a:cs typeface="+mn-cs"/>
                            </a:rPr>
                            <m:t>𝑴𝑵𝑳</m:t>
                          </m:r>
                        </m:sup>
                      </m:sSub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&lt;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1" i="1" u="none" strike="noStrike" kern="1200" cap="none" spc="0" normalizeH="0" baseline="0" noProof="0">
                              <a:ln>
                                <a:noFill/>
                              </a:ln>
                              <a:solidFill>
                                <a:srgbClr val="FABF4C"/>
                              </a:solidFill>
                              <a:effectLst/>
                              <a:uLnTx/>
                              <a:uFillTx/>
                              <a:latin typeface="Cambria Math" panose="02040503050406030204" pitchFamily="18" charset="0"/>
                              <a:ea typeface="+mn-ea"/>
                              <a:cs typeface="+mn-cs"/>
                            </a:rPr>
                            <m:t>𝑴𝑳𝑷</m:t>
                          </m:r>
                        </m:sup>
                      </m:sSubSup>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Marginal utilities vary across model runs</a:t>
                </a: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 taste heterogeneity </a:t>
                </a:r>
                <a:r>
                  <a:rPr kumimoji="0" lang="en-NL" sz="1800" b="1"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Marginal utilities have the expected signs </a:t>
                </a:r>
                <a:r>
                  <a:rPr kumimoji="0" lang="en-NL"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L" sz="1800" b="1" i="0" u="none" strike="noStrike" kern="1200" cap="none" spc="0" normalizeH="0" baseline="0" noProof="0" dirty="0">
                    <a:ln>
                      <a:noFill/>
                    </a:ln>
                    <a:solidFill>
                      <a:prstClr val="black"/>
                    </a:solidFill>
                    <a:effectLst/>
                    <a:highlight>
                      <a:srgbClr val="000000"/>
                    </a:highlight>
                    <a:uLnTx/>
                    <a:uFillTx/>
                    <a:latin typeface="Calibri" panose="020F0502020204030204"/>
                    <a:ea typeface="+mn-ea"/>
                    <a:cs typeface="+mn-cs"/>
                  </a:rPr>
                  <a:t>︎</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20000" y="1404000"/>
                <a:ext cx="5376000" cy="3487537"/>
              </a:xfrm>
              <a:prstGeom prst="rect">
                <a:avLst/>
              </a:prstGeom>
              <a:blipFill>
                <a:blip r:embed="rId3"/>
                <a:stretch>
                  <a:fillRect l="-941" t="-727" b="-364"/>
                </a:stretch>
              </a:blipFill>
            </p:spPr>
            <p:txBody>
              <a:bodyPr/>
              <a:lstStyle/>
              <a:p>
                <a:r>
                  <a:rPr lang="en-GB">
                    <a:noFill/>
                  </a:rPr>
                  <a:t> </a:t>
                </a:r>
              </a:p>
            </p:txBody>
          </p:sp>
        </mc:Fallback>
      </mc:AlternateContent>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7" name="Picture 6">
            <a:extLst>
              <a:ext uri="{FF2B5EF4-FFF2-40B4-BE49-F238E27FC236}">
                <a16:creationId xmlns:a16="http://schemas.microsoft.com/office/drawing/2014/main" id="{2418B027-A31A-07B0-CC83-A432B8AA5557}"/>
              </a:ext>
            </a:extLst>
          </p:cNvPr>
          <p:cNvPicPr>
            <a:picLocks noChangeAspect="1"/>
          </p:cNvPicPr>
          <p:nvPr/>
        </p:nvPicPr>
        <p:blipFill>
          <a:blip r:embed="rId4"/>
          <a:stretch>
            <a:fillRect/>
          </a:stretch>
        </p:blipFill>
        <p:spPr>
          <a:xfrm>
            <a:off x="6444716" y="1720157"/>
            <a:ext cx="5556407" cy="4508627"/>
          </a:xfrm>
          <a:prstGeom prst="rect">
            <a:avLst/>
          </a:prstGeom>
        </p:spPr>
      </p:pic>
      <p:pic>
        <p:nvPicPr>
          <p:cNvPr id="2" name="Picture 1">
            <a:extLst>
              <a:ext uri="{FF2B5EF4-FFF2-40B4-BE49-F238E27FC236}">
                <a16:creationId xmlns:a16="http://schemas.microsoft.com/office/drawing/2014/main" id="{3AC32F6F-3698-7EDA-6690-B66B9D55CF7A}"/>
              </a:ext>
            </a:extLst>
          </p:cNvPr>
          <p:cNvPicPr>
            <a:picLocks noChangeAspect="1"/>
          </p:cNvPicPr>
          <p:nvPr/>
        </p:nvPicPr>
        <p:blipFill>
          <a:blip r:embed="rId5">
            <a:duotone>
              <a:schemeClr val="accent5">
                <a:shade val="45000"/>
                <a:satMod val="135000"/>
              </a:schemeClr>
              <a:prstClr val="white"/>
            </a:duotone>
          </a:blip>
          <a:stretch>
            <a:fillRect/>
          </a:stretch>
        </p:blipFill>
        <p:spPr>
          <a:xfrm>
            <a:off x="4873213" y="5328312"/>
            <a:ext cx="1248752" cy="1305037"/>
          </a:xfrm>
          <a:prstGeom prst="rect">
            <a:avLst/>
          </a:prstGeom>
        </p:spPr>
      </p:pic>
      <p:sp>
        <p:nvSpPr>
          <p:cNvPr id="9" name="TextBox 8">
            <a:extLst>
              <a:ext uri="{FF2B5EF4-FFF2-40B4-BE49-F238E27FC236}">
                <a16:creationId xmlns:a16="http://schemas.microsoft.com/office/drawing/2014/main" id="{BA6569CB-6129-7AC7-2027-FA40D603087D}"/>
              </a:ext>
            </a:extLst>
          </p:cNvPr>
          <p:cNvSpPr txBox="1"/>
          <p:nvPr/>
        </p:nvSpPr>
        <p:spPr>
          <a:xfrm>
            <a:off x="715992" y="5156021"/>
            <a:ext cx="4501467" cy="1477328"/>
          </a:xfrm>
          <a:prstGeom prst="rect">
            <a:avLst/>
          </a:prstGeom>
          <a:noFill/>
        </p:spPr>
        <p:txBody>
          <a:bodyPr wrap="square">
            <a:spAutoFit/>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But the VTT varies considerably across runs as well…</a:t>
            </a:r>
          </a:p>
          <a:p>
            <a:pPr marL="742950" marR="0" lvl="2" indent="-28575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742950" marR="0" lvl="2" indent="-28575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Which VTT should be used for appraisal? Mean? Median?</a:t>
            </a:r>
          </a:p>
        </p:txBody>
      </p:sp>
    </p:spTree>
    <p:extLst>
      <p:ext uri="{BB962C8B-B14F-4D97-AF65-F5344CB8AC3E}">
        <p14:creationId xmlns:p14="http://schemas.microsoft.com/office/powerpoint/2010/main" val="2760069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Hybrid choice models</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1044000" y="1367999"/>
                <a:ext cx="7527026" cy="535347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Final observations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Hybrid choice models inevitably involve </a:t>
                </a:r>
                <a:r>
                  <a:rPr kumimoji="0" lang="en-GB" sz="1800" b="1" i="0" u="none" strike="noStrike" kern="1200" cap="none" spc="0" normalizeH="0" baseline="0" noProof="0" dirty="0">
                    <a:ln>
                      <a:noFill/>
                    </a:ln>
                    <a:solidFill>
                      <a:prstClr val="black"/>
                    </a:solidFill>
                    <a:effectLst/>
                    <a:uLnTx/>
                    <a:uFillTx/>
                    <a:latin typeface="Calibri"/>
                    <a:ea typeface="+mn-ea"/>
                    <a:cs typeface="+mn-cs"/>
                  </a:rPr>
                  <a:t>striking a balance </a:t>
                </a:r>
                <a:r>
                  <a:rPr kumimoji="0" lang="en-GB" sz="1800" b="0" i="0" u="none" strike="noStrike" kern="1200" cap="none" spc="0" normalizeH="0" baseline="0" noProof="0" dirty="0">
                    <a:ln>
                      <a:noFill/>
                    </a:ln>
                    <a:solidFill>
                      <a:prstClr val="black"/>
                    </a:solidFill>
                    <a:effectLst/>
                    <a:uLnTx/>
                    <a:uFillTx/>
                    <a:latin typeface="Calibri"/>
                    <a:ea typeface="+mn-ea"/>
                    <a:cs typeface="+mn-cs"/>
                  </a:rPr>
                  <a:t>between model fit and behavioural insights: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𝐴𝑆𝑈</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𝐷𝑁𝑁</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𝑀𝑁𝐿</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𝑇𝑎𝑠𝑡𝑒𝑁𝑒𝑡</m:t>
                        </m:r>
                      </m:sub>
                    </m:sSub>
                  </m:oMath>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69875" marR="0" lvl="0" indent="0" algn="l" defTabSz="53975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55625" marR="0" lvl="0" indent="-285750" algn="l" defTabSz="53975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55625" marR="0" lvl="0" indent="-285750" algn="l" defTabSz="53975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 high(er) mode fit</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means the model </a:t>
                </a:r>
                <a:r>
                  <a:rPr kumimoji="0" lang="en-GB" sz="1800" b="0" i="0" u="none" strike="noStrike" kern="1200" cap="none" spc="0" normalizeH="0" baseline="0" noProof="0" dirty="0">
                    <a:ln>
                      <a:noFill/>
                    </a:ln>
                    <a:solidFill>
                      <a:prstClr val="black"/>
                    </a:solidFill>
                    <a:effectLst/>
                    <a:uLnTx/>
                    <a:uFillTx/>
                    <a:latin typeface="Calibri"/>
                    <a:ea typeface="+mn-ea"/>
                    <a:cs typeface="+mn-cs"/>
                  </a:rPr>
                  <a:t>is close(r) to the </a:t>
                </a:r>
                <a:r>
                  <a:rPr kumimoji="0" lang="en-GB" sz="1800" b="1" i="0" u="none" strike="noStrike" kern="1200" cap="none" spc="0" normalizeH="0" baseline="0" noProof="0" dirty="0">
                    <a:ln>
                      <a:noFill/>
                    </a:ln>
                    <a:solidFill>
                      <a:prstClr val="black"/>
                    </a:solidFill>
                    <a:effectLst/>
                    <a:uLnTx/>
                    <a:uFillTx/>
                    <a:latin typeface="Calibri"/>
                    <a:ea typeface="+mn-ea"/>
                    <a:cs typeface="+mn-cs"/>
                  </a:rPr>
                  <a:t>“true DGP”</a:t>
                </a:r>
              </a:p>
              <a:p>
                <a:pPr marL="727075" marR="0" lvl="1" indent="0" algn="l" defTabSz="53975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727075" marR="0" lvl="1" indent="0" algn="l" defTabSz="5397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More reliable estimates (at least in theory)</a:t>
                </a:r>
              </a:p>
              <a:p>
                <a:pPr marL="727075" marR="0" lvl="1" indent="0" algn="l" defTabSz="53975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1012825" marR="0" lvl="1" indent="-285750" algn="l" defTabSz="539750" rtl="0" eaLnBrk="1" fontAlgn="auto" latinLnBrk="0" hangingPunct="1">
                  <a:lnSpc>
                    <a:spcPct val="100000"/>
                  </a:lnSpc>
                  <a:spcBef>
                    <a:spcPts val="0"/>
                  </a:spcBef>
                  <a:spcAft>
                    <a:spcPts val="0"/>
                  </a:spcAft>
                  <a:buClrTx/>
                  <a:buSzTx/>
                  <a:buFont typeface="Wingdings" pitchFamily="2" charset="2"/>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Better predictions/forecasts (at least in theory)</a:t>
                </a:r>
              </a:p>
              <a:p>
                <a:pPr marL="555625" marR="0" lvl="0" indent="-285750" algn="l" defTabSz="53975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55625" marR="0" lvl="0" indent="-285750" algn="l" defTabSz="53975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Imposing restrictions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onto the model (typically) results in:</a:t>
                </a:r>
              </a:p>
              <a:p>
                <a:pPr marL="1012825" marR="0" lvl="1" indent="-285750" algn="l" defTabSz="539750" rtl="0" eaLnBrk="1" fontAlgn="auto" latinLnBrk="0" hangingPunct="1">
                  <a:lnSpc>
                    <a:spcPct val="100000"/>
                  </a:lnSpc>
                  <a:spcBef>
                    <a:spcPts val="0"/>
                  </a:spcBef>
                  <a:spcAft>
                    <a:spcPts val="0"/>
                  </a:spcAft>
                  <a:buClrTx/>
                  <a:buSzTx/>
                  <a:buFont typeface="Wingdings" pitchFamily="2" charset="2"/>
                  <a:buChar char="à"/>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1012825" marR="0" lvl="1" indent="-285750" algn="l" defTabSz="539750" rtl="0" eaLnBrk="1" fontAlgn="auto" latinLnBrk="0" hangingPunct="1">
                  <a:lnSpc>
                    <a:spcPct val="100000"/>
                  </a:lnSpc>
                  <a:spcBef>
                    <a:spcPts val="0"/>
                  </a:spcBef>
                  <a:spcAft>
                    <a:spcPts val="0"/>
                  </a:spcAft>
                  <a:buClrTx/>
                  <a:buSzTx/>
                  <a:buFont typeface="Wingdings" pitchFamily="2" charset="2"/>
                  <a:buChar char="à"/>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Better interpretable models</a:t>
                </a:r>
              </a:p>
              <a:p>
                <a:pPr marL="1012825" marR="0" lvl="1" indent="-285750" algn="l" defTabSz="539750" rtl="0" eaLnBrk="1" fontAlgn="auto" latinLnBrk="0" hangingPunct="1">
                  <a:lnSpc>
                    <a:spcPct val="100000"/>
                  </a:lnSpc>
                  <a:spcBef>
                    <a:spcPts val="0"/>
                  </a:spcBef>
                  <a:spcAft>
                    <a:spcPts val="0"/>
                  </a:spcAft>
                  <a:buClrTx/>
                  <a:buSzTx/>
                  <a:buFont typeface="Wingdings" pitchFamily="2" charset="2"/>
                  <a:buChar char="à"/>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1012825" marR="0" lvl="1" indent="-285750" algn="l" defTabSz="539750" rtl="0" eaLnBrk="1" fontAlgn="auto" latinLnBrk="0" hangingPunct="1">
                  <a:lnSpc>
                    <a:spcPct val="100000"/>
                  </a:lnSpc>
                  <a:spcBef>
                    <a:spcPts val="0"/>
                  </a:spcBef>
                  <a:spcAft>
                    <a:spcPts val="0"/>
                  </a:spcAft>
                  <a:buClrTx/>
                  <a:buSzTx/>
                  <a:buFont typeface="Wingdings" pitchFamily="2" charset="2"/>
                  <a:buChar char="à"/>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‘Better behaved’ models</a:t>
                </a:r>
              </a:p>
              <a:p>
                <a:pPr marL="1470025" marR="0" lvl="2" indent="-285750" algn="l" defTabSz="539750" rtl="0" eaLnBrk="1" fontAlgn="auto" latinLnBrk="0" hangingPunct="1">
                  <a:lnSpc>
                    <a:spcPct val="100000"/>
                  </a:lnSpc>
                  <a:spcBef>
                    <a:spcPts val="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No violation of fungibility </a:t>
                </a:r>
              </a:p>
              <a:p>
                <a:pPr marL="1470025" marR="0" lvl="2" indent="-285750" algn="l" defTabSz="539750" rtl="0" eaLnBrk="1" fontAlgn="auto" latinLnBrk="0" hangingPunct="1">
                  <a:lnSpc>
                    <a:spcPct val="100000"/>
                  </a:lnSpc>
                  <a:spcBef>
                    <a:spcPts val="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No violation of behavioural regularity</a:t>
                </a:r>
              </a:p>
              <a:p>
                <a:pPr marL="1470025" marR="0" lvl="2" indent="-285750" algn="l" defTabSz="539750" rtl="0" eaLnBrk="1" fontAlgn="auto" latinLnBrk="0" hangingPunct="1">
                  <a:lnSpc>
                    <a:spcPct val="100000"/>
                  </a:lnSpc>
                  <a:spcBef>
                    <a:spcPts val="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Less erratic predictions</a:t>
                </a:r>
              </a:p>
              <a:p>
                <a:pPr marL="1012825" marR="0" lvl="1" indent="-285750" algn="l" defTabSz="53975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269875" marR="0" lvl="0" indent="0" algn="l" defTabSz="53975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044000" y="1367999"/>
                <a:ext cx="7527026" cy="5353475"/>
              </a:xfrm>
              <a:prstGeom prst="rect">
                <a:avLst/>
              </a:prstGeom>
              <a:blipFill>
                <a:blip r:embed="rId3"/>
                <a:stretch>
                  <a:fillRect l="-675" t="-473" b="-946"/>
                </a:stretch>
              </a:blipFill>
            </p:spPr>
            <p:txBody>
              <a:bodyPr/>
              <a:lstStyle/>
              <a:p>
                <a:r>
                  <a:rPr lang="en-GB">
                    <a:noFill/>
                  </a:rPr>
                  <a:t> </a:t>
                </a:r>
              </a:p>
            </p:txBody>
          </p:sp>
        </mc:Fallback>
      </mc:AlternateContent>
      <p:pic>
        <p:nvPicPr>
          <p:cNvPr id="7" name="Picture 6"/>
          <p:cNvPicPr>
            <a:picLocks noChangeAspect="1"/>
          </p:cNvPicPr>
          <p:nvPr/>
        </p:nvPicPr>
        <p:blipFill>
          <a:blip r:embed="rId4"/>
          <a:stretch>
            <a:fillRect/>
          </a:stretch>
        </p:blipFill>
        <p:spPr>
          <a:xfrm>
            <a:off x="8571026" y="3568549"/>
            <a:ext cx="3051515" cy="2520280"/>
          </a:xfrm>
          <a:prstGeom prst="rect">
            <a:avLst/>
          </a:prstGeom>
        </p:spPr>
      </p:pic>
      <p:pic>
        <p:nvPicPr>
          <p:cNvPr id="8" name="Picture 4" descr="Too much balance memes busy be balanced out with imbalance memes :  r/thanosdidnothingwrong">
            <a:extLst>
              <a:ext uri="{FF2B5EF4-FFF2-40B4-BE49-F238E27FC236}">
                <a16:creationId xmlns:a16="http://schemas.microsoft.com/office/drawing/2014/main" id="{EA98704A-1D78-9BD9-6825-9CB3926D3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7369" y="1420197"/>
            <a:ext cx="1518827" cy="176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717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E4E3A4-699B-C4ED-0B23-1FC235AC476E}"/>
              </a:ext>
            </a:extLst>
          </p:cNvPr>
          <p:cNvPicPr>
            <a:picLocks noChangeAspect="1"/>
          </p:cNvPicPr>
          <p:nvPr/>
        </p:nvPicPr>
        <p:blipFill rotWithShape="1">
          <a:blip r:embed="rId3"/>
          <a:srcRect l="40549" t="45781" r="9366" b="-1"/>
          <a:stretch/>
        </p:blipFill>
        <p:spPr>
          <a:xfrm>
            <a:off x="7603546" y="1895952"/>
            <a:ext cx="4248190" cy="2586900"/>
          </a:xfrm>
          <a:custGeom>
            <a:avLst/>
            <a:gdLst>
              <a:gd name="connsiteX0" fmla="*/ 3342038 w 4248190"/>
              <a:gd name="connsiteY0" fmla="*/ 0 h 2586900"/>
              <a:gd name="connsiteX1" fmla="*/ 4248190 w 4248190"/>
              <a:gd name="connsiteY1" fmla="*/ 0 h 2586900"/>
              <a:gd name="connsiteX2" fmla="*/ 4248190 w 4248190"/>
              <a:gd name="connsiteY2" fmla="*/ 2586900 h 2586900"/>
              <a:gd name="connsiteX3" fmla="*/ 0 w 4248190"/>
              <a:gd name="connsiteY3" fmla="*/ 2586900 h 2586900"/>
              <a:gd name="connsiteX4" fmla="*/ 0 w 4248190"/>
              <a:gd name="connsiteY4" fmla="*/ 543406 h 2586900"/>
              <a:gd name="connsiteX5" fmla="*/ 3342038 w 4248190"/>
              <a:gd name="connsiteY5" fmla="*/ 543406 h 258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8190" h="2586900">
                <a:moveTo>
                  <a:pt x="3342038" y="0"/>
                </a:moveTo>
                <a:lnTo>
                  <a:pt x="4248190" y="0"/>
                </a:lnTo>
                <a:lnTo>
                  <a:pt x="4248190" y="2586900"/>
                </a:lnTo>
                <a:lnTo>
                  <a:pt x="0" y="2586900"/>
                </a:lnTo>
                <a:lnTo>
                  <a:pt x="0" y="543406"/>
                </a:lnTo>
                <a:lnTo>
                  <a:pt x="3342038" y="543406"/>
                </a:lnTo>
                <a:close/>
              </a:path>
            </a:pathLst>
          </a:custGeom>
        </p:spPr>
      </p:pic>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44000" y="1368000"/>
            <a:ext cx="6060112" cy="515734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Final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MLP-based hybrid models are </a:t>
            </a:r>
            <a:r>
              <a:rPr kumimoji="0" lang="en-GB" sz="1800" b="1" i="0" u="none" strike="noStrike" kern="1200" cap="none" spc="0" normalizeH="0" baseline="0" noProof="0" dirty="0">
                <a:ln>
                  <a:noFill/>
                </a:ln>
                <a:solidFill>
                  <a:prstClr val="black"/>
                </a:solidFill>
                <a:effectLst/>
                <a:uLnTx/>
                <a:uFillTx/>
                <a:latin typeface="Calibri"/>
                <a:ea typeface="+mn-ea"/>
                <a:cs typeface="+mn-cs"/>
              </a:rPr>
              <a:t>not</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1" i="0" u="none" strike="noStrike" kern="1200" cap="none" spc="0" normalizeH="0" baseline="0" noProof="0" dirty="0">
                <a:ln>
                  <a:noFill/>
                </a:ln>
                <a:solidFill>
                  <a:prstClr val="black"/>
                </a:solidFill>
                <a:effectLst/>
                <a:uLnTx/>
                <a:uFillTx/>
                <a:latin typeface="Calibri"/>
                <a:ea typeface="+mn-ea"/>
                <a:cs typeface="+mn-cs"/>
              </a:rPr>
              <a:t>uniquely identifiable</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Sensitive to </a:t>
            </a:r>
            <a:r>
              <a:rPr kumimoji="0" lang="en-GB" sz="1800" b="1" i="0" u="none" strike="noStrike" kern="1200" cap="none" spc="0" normalizeH="0" baseline="0" noProof="0" dirty="0">
                <a:ln>
                  <a:noFill/>
                </a:ln>
                <a:solidFill>
                  <a:prstClr val="black"/>
                </a:solidFill>
                <a:effectLst/>
                <a:uLnTx/>
                <a:uFillTx/>
                <a:latin typeface="Calibri"/>
                <a:ea typeface="+mn-ea"/>
                <a:cs typeface="+mn-cs"/>
              </a:rPr>
              <a:t>local solutions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Sensitive to </a:t>
            </a:r>
            <a:r>
              <a:rPr kumimoji="0" lang="en-GB" sz="1800" b="1" i="0" u="none" strike="noStrike" kern="1200" cap="none" spc="0" normalizeH="0" baseline="0" noProof="0" dirty="0">
                <a:ln>
                  <a:noFill/>
                </a:ln>
                <a:solidFill>
                  <a:prstClr val="black"/>
                </a:solidFill>
                <a:effectLst/>
                <a:uLnTx/>
                <a:uFillTx/>
                <a:latin typeface="Calibri"/>
                <a:ea typeface="+mn-ea"/>
                <a:cs typeface="+mn-cs"/>
              </a:rPr>
              <a:t>hyperparameter</a:t>
            </a:r>
            <a:r>
              <a:rPr kumimoji="0" lang="en-GB" sz="1800" b="0" i="0" u="none" strike="noStrike" kern="1200" cap="none" spc="0" normalizeH="0" baseline="0" noProof="0" dirty="0">
                <a:ln>
                  <a:noFill/>
                </a:ln>
                <a:solidFill>
                  <a:prstClr val="black"/>
                </a:solidFill>
                <a:effectLst/>
                <a:uLnTx/>
                <a:uFillTx/>
                <a:latin typeface="Calibri"/>
                <a:ea typeface="+mn-ea"/>
                <a:cs typeface="+mn-cs"/>
              </a:rPr>
              <a:t> settings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Hybrid models are more challenging to implement and more difficult to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explain to policymakers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A significant amount of research is being conducted on hybrid choice models. </a:t>
            </a:r>
            <a:r>
              <a:rPr kumimoji="0" lang="en-GB" sz="1800" b="1" i="0" u="none" strike="noStrike" kern="1200" cap="none" spc="0" normalizeH="0" baseline="0" noProof="0" dirty="0">
                <a:ln>
                  <a:noFill/>
                </a:ln>
                <a:solidFill>
                  <a:srgbClr val="24B5B3"/>
                </a:solidFill>
                <a:effectLst/>
                <a:uLnTx/>
                <a:uFillTx/>
                <a:latin typeface="Calibri"/>
                <a:ea typeface="+mn-ea"/>
                <a:cs typeface="+mn-cs"/>
              </a:rPr>
              <a:t>The jury about their added value and use is still out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Hybrid choice models</a:t>
            </a:r>
          </a:p>
        </p:txBody>
      </p:sp>
      <p:pic>
        <p:nvPicPr>
          <p:cNvPr id="2" name="Picture 2" descr="Image result for understand icon">
            <a:extLst>
              <a:ext uri="{FF2B5EF4-FFF2-40B4-BE49-F238E27FC236}">
                <a16:creationId xmlns:a16="http://schemas.microsoft.com/office/drawing/2014/main" id="{D36320AA-B437-9E58-B126-2AAE165D1C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4070" y="4815682"/>
            <a:ext cx="1063737" cy="106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36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74638"/>
            <a:ext cx="10729192" cy="6466730"/>
          </a:xfrm>
        </p:spPr>
        <p:txBody>
          <a:bodyPr/>
          <a:lstStyle/>
          <a:p>
            <a:r>
              <a:rPr lang="en-GB" sz="4000" dirty="0"/>
              <a:t>Lab session 2</a:t>
            </a:r>
            <a:br>
              <a:rPr lang="en-GB" sz="4000" dirty="0"/>
            </a:br>
            <a:br>
              <a:rPr lang="en-GB" sz="4000" dirty="0"/>
            </a:br>
            <a:r>
              <a:rPr lang="en-US" sz="4000" dirty="0"/>
              <a:t>Machine learning approaches for discrete choice analysis</a:t>
            </a:r>
            <a:br>
              <a:rPr lang="en-US" sz="4000" dirty="0"/>
            </a:br>
            <a:br>
              <a:rPr lang="en-US" sz="4000" dirty="0"/>
            </a:br>
            <a:r>
              <a:rPr lang="en-US" sz="4000" i="1" dirty="0"/>
              <a:t>L-MNL model</a:t>
            </a:r>
            <a:br>
              <a:rPr lang="en-GB" sz="4000" i="1" dirty="0"/>
            </a:br>
            <a:endParaRPr lang="en-GB" sz="4000" i="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3795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Lab session 2</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4"/>
          <p:cNvSpPr>
            <a:spLocks noGrp="1"/>
          </p:cNvSpPr>
          <p:nvPr>
            <p:ph idx="1"/>
          </p:nvPr>
        </p:nvSpPr>
        <p:spPr>
          <a:xfrm>
            <a:off x="609600" y="1600201"/>
            <a:ext cx="10382944" cy="4997151"/>
          </a:xfrm>
        </p:spPr>
        <p:txBody>
          <a:bodyPr>
            <a:normAutofit/>
          </a:bodyPr>
          <a:lstStyle/>
          <a:p>
            <a:pPr marL="0" indent="0">
              <a:buNone/>
            </a:pPr>
            <a:r>
              <a:rPr lang="en-GB" sz="1800" b="1" dirty="0"/>
              <a:t>Lab sessions aim to:</a:t>
            </a:r>
          </a:p>
          <a:p>
            <a:r>
              <a:rPr lang="en-US" sz="1800" dirty="0"/>
              <a:t>Show and reinforce how the ML models and ideas presented in class are put to practice.</a:t>
            </a:r>
          </a:p>
          <a:p>
            <a:r>
              <a:rPr lang="en-US" sz="1800" dirty="0"/>
              <a:t>Help you gather hands-on machine learning skills.</a:t>
            </a:r>
          </a:p>
          <a:p>
            <a:pPr marL="0" indent="0">
              <a:buNone/>
            </a:pPr>
            <a:endParaRPr lang="en-GB" sz="1800" b="1" dirty="0"/>
          </a:p>
          <a:p>
            <a:pPr marL="0" indent="0">
              <a:buNone/>
            </a:pPr>
            <a:endParaRPr lang="en-GB" sz="1800" b="1" dirty="0"/>
          </a:p>
          <a:p>
            <a:pPr marL="0" indent="0">
              <a:buNone/>
            </a:pPr>
            <a:r>
              <a:rPr lang="en-GB" sz="1800" b="1" dirty="0"/>
              <a:t>Learning objective for this lab session:</a:t>
            </a:r>
          </a:p>
          <a:p>
            <a:pPr>
              <a:buFont typeface="+mj-lt"/>
              <a:buAutoNum type="arabicPeriod"/>
            </a:pPr>
            <a:r>
              <a:rPr lang="en-US" sz="1800" dirty="0"/>
              <a:t>Estimate a  RUM-MNL model using </a:t>
            </a:r>
            <a:r>
              <a:rPr lang="en-US" sz="1800" dirty="0" err="1"/>
              <a:t>PandasBiogeme</a:t>
            </a:r>
            <a:endParaRPr lang="en-US" sz="1800" dirty="0"/>
          </a:p>
          <a:p>
            <a:pPr>
              <a:buFont typeface="+mj-lt"/>
              <a:buAutoNum type="arabicPeriod"/>
            </a:pPr>
            <a:r>
              <a:rPr lang="en-US" sz="1800" b="1" dirty="0"/>
              <a:t>Train L-MNL </a:t>
            </a:r>
            <a:r>
              <a:rPr lang="en-US" sz="1800" dirty="0"/>
              <a:t>model and extract </a:t>
            </a:r>
            <a:r>
              <a:rPr lang="en-US" sz="1800" dirty="0" err="1"/>
              <a:t>behavioural</a:t>
            </a:r>
            <a:r>
              <a:rPr lang="en-US" sz="1800" dirty="0"/>
              <a:t> insights from them, such as WTPs</a:t>
            </a:r>
          </a:p>
          <a:p>
            <a:pPr>
              <a:buFont typeface="+mj-lt"/>
              <a:buAutoNum type="arabicPeriod"/>
            </a:pPr>
            <a:r>
              <a:rPr lang="en-US" sz="1800" dirty="0"/>
              <a:t>Discuss the strengths and weaknesses of using fully transparent RUM models, hybrid models and fully opaque ANNs</a:t>
            </a:r>
          </a:p>
        </p:txBody>
      </p:sp>
    </p:spTree>
    <p:extLst>
      <p:ext uri="{BB962C8B-B14F-4D97-AF65-F5344CB8AC3E}">
        <p14:creationId xmlns:p14="http://schemas.microsoft.com/office/powerpoint/2010/main" val="2855229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1484784"/>
            <a:ext cx="10369152" cy="3960440"/>
          </a:xfrm>
        </p:spPr>
        <p:txBody>
          <a:bodyPr anchor="t"/>
          <a:lstStyle/>
          <a:p>
            <a:r>
              <a:rPr lang="en-GB" sz="4000" dirty="0"/>
              <a:t>Lab </a:t>
            </a:r>
            <a:r>
              <a:rPr lang="en-GB" sz="4000"/>
              <a:t>session 2</a:t>
            </a:r>
            <a:br>
              <a:rPr lang="en-GB" sz="4000" dirty="0"/>
            </a:br>
            <a:br>
              <a:rPr lang="en-GB" sz="4000" dirty="0"/>
            </a:br>
            <a:br>
              <a:rPr lang="en-GB" sz="4000" dirty="0"/>
            </a:br>
            <a:br>
              <a:rPr lang="en-GB" sz="4000" dirty="0"/>
            </a:br>
            <a:r>
              <a:rPr lang="en-US" sz="6600" dirty="0"/>
              <a:t>Let’s GO!</a:t>
            </a:r>
            <a:endParaRPr lang="en-GB" sz="4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5189190" y="2564904"/>
            <a:ext cx="1813620" cy="1095843"/>
          </a:xfrm>
          <a:prstGeom prst="rect">
            <a:avLst/>
          </a:prstGeom>
        </p:spPr>
      </p:pic>
    </p:spTree>
    <p:extLst>
      <p:ext uri="{BB962C8B-B14F-4D97-AF65-F5344CB8AC3E}">
        <p14:creationId xmlns:p14="http://schemas.microsoft.com/office/powerpoint/2010/main" val="662137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982A1-DC92-66E9-117B-2D4F68FCB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8252B-7CBD-DE1E-1234-58AC45CAF603}"/>
              </a:ext>
            </a:extLst>
          </p:cNvPr>
          <p:cNvSpPr>
            <a:spLocks noGrp="1"/>
          </p:cNvSpPr>
          <p:nvPr>
            <p:ph type="title"/>
          </p:nvPr>
        </p:nvSpPr>
        <p:spPr>
          <a:xfrm>
            <a:off x="715992" y="0"/>
            <a:ext cx="10791646" cy="6850061"/>
          </a:xfrm>
        </p:spPr>
        <p:txBody>
          <a:bodyPr>
            <a:normAutofit/>
          </a:bodyPr>
          <a:lstStyle/>
          <a:p>
            <a:r>
              <a:rPr lang="en-US" sz="4000" dirty="0">
                <a:cs typeface="Times New Roman" panose="02020603050405020304" pitchFamily="18" charset="0"/>
                <a:sym typeface="Wingdings" panose="05000000000000000000" pitchFamily="2" charset="2"/>
              </a:rPr>
              <a:t>Integrating images in discrete choice analysis</a:t>
            </a:r>
            <a:br>
              <a:rPr lang="en-US" sz="4000" dirty="0">
                <a:cs typeface="Times New Roman" panose="02020603050405020304" pitchFamily="18" charset="0"/>
                <a:sym typeface="Wingdings" panose="05000000000000000000" pitchFamily="2" charset="2"/>
              </a:rPr>
            </a:br>
            <a:br>
              <a:rPr lang="en-US" sz="4000" dirty="0">
                <a:cs typeface="Times New Roman" panose="02020603050405020304" pitchFamily="18" charset="0"/>
                <a:sym typeface="Wingdings" panose="05000000000000000000" pitchFamily="2" charset="2"/>
              </a:rPr>
            </a:br>
            <a:r>
              <a:rPr lang="en-US" sz="2400" dirty="0">
                <a:cs typeface="Times New Roman" panose="02020603050405020304" pitchFamily="18" charset="0"/>
                <a:sym typeface="Wingdings" panose="05000000000000000000" pitchFamily="2" charset="2"/>
              </a:rPr>
              <a:t>Three computer vision approaches</a:t>
            </a:r>
            <a:endParaRPr lang="en-US" sz="4000" dirty="0">
              <a:cs typeface="Times New Roman" panose="02020603050405020304" pitchFamily="18" charset="0"/>
              <a:sym typeface="Wingdings" panose="05000000000000000000" pitchFamily="2" charset="2"/>
            </a:endParaRPr>
          </a:p>
        </p:txBody>
      </p:sp>
      <p:sp>
        <p:nvSpPr>
          <p:cNvPr id="5" name="AutoShape 2" descr="Image result for zip file icon">
            <a:extLst>
              <a:ext uri="{FF2B5EF4-FFF2-40B4-BE49-F238E27FC236}">
                <a16:creationId xmlns:a16="http://schemas.microsoft.com/office/drawing/2014/main" id="{0D726050-E97F-71E0-64B2-1F2C8FFE8492}"/>
              </a:ext>
            </a:extLst>
          </p:cNvPr>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a:extLst>
              <a:ext uri="{FF2B5EF4-FFF2-40B4-BE49-F238E27FC236}">
                <a16:creationId xmlns:a16="http://schemas.microsoft.com/office/drawing/2014/main" id="{20810837-E947-E97E-AB8B-538A7B15750D}"/>
              </a:ext>
            </a:extLst>
          </p:cNvPr>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64EB50D9-E324-5D76-7474-A92C022168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60C7C433-4F3A-AE6C-D052-094D031E0ADD}"/>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241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8578F-A86F-B2E2-7751-BA1CC29CDFE9}"/>
            </a:ext>
          </a:extLst>
        </p:cNvPr>
        <p:cNvGrpSpPr/>
        <p:nvPr/>
      </p:nvGrpSpPr>
      <p:grpSpPr>
        <a:xfrm>
          <a:off x="0" y="0"/>
          <a:ext cx="0" cy="0"/>
          <a:chOff x="0" y="0"/>
          <a:chExt cx="0" cy="0"/>
        </a:xfrm>
      </p:grpSpPr>
      <p:sp>
        <p:nvSpPr>
          <p:cNvPr id="10" name="Round Single Corner of Rectangle 9">
            <a:extLst>
              <a:ext uri="{FF2B5EF4-FFF2-40B4-BE49-F238E27FC236}">
                <a16:creationId xmlns:a16="http://schemas.microsoft.com/office/drawing/2014/main" id="{D5172668-96B0-9C6F-2AB4-2854BDD76F47}"/>
              </a:ext>
            </a:extLst>
          </p:cNvPr>
          <p:cNvSpPr/>
          <p:nvPr/>
        </p:nvSpPr>
        <p:spPr>
          <a:xfrm>
            <a:off x="5532121" y="1199133"/>
            <a:ext cx="6550055" cy="5522341"/>
          </a:xfrm>
          <a:prstGeom prst="round1Rect">
            <a:avLst>
              <a:gd name="adj" fmla="val 2657"/>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458367A-DA31-2104-C9EC-3DFAF7D61E2E}"/>
              </a:ext>
            </a:extLst>
          </p:cNvPr>
          <p:cNvSpPr txBox="1"/>
          <p:nvPr/>
        </p:nvSpPr>
        <p:spPr>
          <a:xfrm>
            <a:off x="838200" y="1261873"/>
            <a:ext cx="4657344" cy="2781808"/>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Discrete Choice Experiments (DCEs) are great for eliciting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preferences</a:t>
            </a:r>
          </a:p>
          <a:p>
            <a:pPr marL="800100" marR="0" lvl="1"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000" b="1" i="0" strike="noStrike" kern="1200" cap="none" spc="0" normalizeH="0" baseline="0" noProof="0" dirty="0">
                <a:ln>
                  <a:noFill/>
                </a:ln>
                <a:solidFill>
                  <a:prstClr val="black"/>
                </a:solidFill>
                <a:effectLst/>
                <a:uLnTx/>
                <a:uFillTx/>
                <a:latin typeface="Calibri" panose="020F0502020204030204"/>
                <a:ea typeface="+mn-ea"/>
                <a:cs typeface="+mn-cs"/>
              </a:rPr>
              <a:t>Consumer DCEs </a:t>
            </a:r>
          </a:p>
          <a:p>
            <a:pPr marL="1257300" marR="0" lvl="2" indent="-342900" algn="l" defTabSz="914400" rtl="0" eaLnBrk="1" fontAlgn="auto" latinLnBrk="0" hangingPunct="1">
              <a:lnSpc>
                <a:spcPct val="100000"/>
              </a:lnSpc>
              <a:spcBef>
                <a:spcPts val="0"/>
              </a:spcBef>
              <a:spcAft>
                <a:spcPts val="0"/>
              </a:spcAft>
              <a:buClrTx/>
              <a:buSzTx/>
              <a:buFont typeface="System Font Regular"/>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Route choice</a:t>
            </a:r>
          </a:p>
          <a:p>
            <a:pPr marL="1257300" marR="0" lvl="2" indent="-342900" algn="l" defTabSz="914400" rtl="0" eaLnBrk="1" fontAlgn="auto" latinLnBrk="0" hangingPunct="1">
              <a:lnSpc>
                <a:spcPct val="100000"/>
              </a:lnSpc>
              <a:spcBef>
                <a:spcPts val="0"/>
              </a:spcBef>
              <a:spcAft>
                <a:spcPts val="0"/>
              </a:spcAft>
              <a:buClrTx/>
              <a:buSzTx/>
              <a:buFont typeface="System Font Regular"/>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 choice</a:t>
            </a:r>
          </a:p>
          <a:p>
            <a:pPr marL="1257300" marR="0" lvl="2" indent="-342900" algn="l" defTabSz="914400" rtl="0" eaLnBrk="1" fontAlgn="auto" latinLnBrk="0" hangingPunct="1">
              <a:lnSpc>
                <a:spcPct val="100000"/>
              </a:lnSpc>
              <a:spcBef>
                <a:spcPts val="0"/>
              </a:spcBef>
              <a:spcAft>
                <a:spcPts val="0"/>
              </a:spcAft>
              <a:buClrTx/>
              <a:buSzTx/>
              <a:buFont typeface="System Font Regular"/>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Location choice</a:t>
            </a:r>
          </a:p>
          <a:p>
            <a:pPr marL="1257300" marR="0" lvl="2" indent="-342900" algn="l" defTabSz="914400" rtl="0" eaLnBrk="1" fontAlgn="auto" latinLnBrk="0" hangingPunct="1">
              <a:lnSpc>
                <a:spcPct val="100000"/>
              </a:lnSpc>
              <a:spcBef>
                <a:spcPts val="0"/>
              </a:spcBef>
              <a:spcAft>
                <a:spcPts val="0"/>
              </a:spcAft>
              <a:buClrTx/>
              <a:buSzTx/>
              <a:buFont typeface="System Font Regular"/>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Product choice</a:t>
            </a:r>
          </a:p>
        </p:txBody>
      </p:sp>
      <p:sp>
        <p:nvSpPr>
          <p:cNvPr id="4" name="Title 1">
            <a:extLst>
              <a:ext uri="{FF2B5EF4-FFF2-40B4-BE49-F238E27FC236}">
                <a16:creationId xmlns:a16="http://schemas.microsoft.com/office/drawing/2014/main" id="{9271CC03-2616-902F-BBED-960A61A73D75}"/>
              </a:ext>
            </a:extLst>
          </p:cNvPr>
          <p:cNvSpPr>
            <a:spLocks noGrp="1"/>
          </p:cNvSpPr>
          <p:nvPr>
            <p:ph type="title"/>
          </p:nvPr>
        </p:nvSpPr>
        <p:spPr>
          <a:xfrm>
            <a:off x="838200" y="284300"/>
            <a:ext cx="11002285" cy="1143000"/>
          </a:xfrm>
        </p:spPr>
        <p:txBody>
          <a:bodyPr/>
          <a:lstStyle/>
          <a:p>
            <a:r>
              <a:rPr lang="en-US" noProof="0" dirty="0"/>
              <a:t>Motivation</a:t>
            </a:r>
          </a:p>
        </p:txBody>
      </p:sp>
      <p:sp>
        <p:nvSpPr>
          <p:cNvPr id="7" name="TextBox 6">
            <a:extLst>
              <a:ext uri="{FF2B5EF4-FFF2-40B4-BE49-F238E27FC236}">
                <a16:creationId xmlns:a16="http://schemas.microsoft.com/office/drawing/2014/main" id="{674B732B-1EC1-7467-8436-532406B650DF}"/>
              </a:ext>
            </a:extLst>
          </p:cNvPr>
          <p:cNvSpPr txBox="1"/>
          <p:nvPr/>
        </p:nvSpPr>
        <p:spPr>
          <a:xfrm>
            <a:off x="5532120" y="1261872"/>
            <a:ext cx="6410651" cy="63332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0070C0"/>
                </a:solidFill>
                <a:effectLst/>
                <a:uLnTx/>
                <a:uFillTx/>
                <a:latin typeface="Calibri" panose="020F0502020204030204"/>
                <a:ea typeface="+mn-ea"/>
                <a:cs typeface="+mn-cs"/>
              </a:rPr>
              <a:t>Suppose </a:t>
            </a:r>
            <a:r>
              <a:rPr kumimoji="0" lang="en-GB" sz="1800" b="1" i="1" u="none" strike="noStrike" kern="1200" cap="none" spc="0" normalizeH="0" baseline="0" noProof="0" dirty="0">
                <a:ln>
                  <a:noFill/>
                </a:ln>
                <a:solidFill>
                  <a:srgbClr val="0070C0"/>
                </a:solidFill>
                <a:effectLst/>
                <a:uLnTx/>
                <a:uFillTx/>
                <a:latin typeface="Calibri" panose="020F0502020204030204"/>
                <a:ea typeface="+mn-ea"/>
                <a:cs typeface="+mn-cs"/>
              </a:rPr>
              <a:t>you</a:t>
            </a:r>
            <a:r>
              <a:rPr kumimoji="0" lang="en-GB" sz="1800" b="0" i="1" u="none" strike="noStrike" kern="1200" cap="none" spc="0" normalizeH="0" baseline="0" noProof="0" dirty="0">
                <a:ln>
                  <a:noFill/>
                </a:ln>
                <a:solidFill>
                  <a:srgbClr val="0070C0"/>
                </a:solidFill>
                <a:effectLst/>
                <a:uLnTx/>
                <a:uFillTx/>
                <a:latin typeface="Calibri" panose="020F0502020204030204"/>
                <a:ea typeface="+mn-ea"/>
                <a:cs typeface="+mn-cs"/>
              </a:rPr>
              <a:t> are cycling </a:t>
            </a:r>
            <a:r>
              <a:rPr kumimoji="0" lang="en-GB" sz="1800" b="1" i="1" u="none" strike="noStrike" kern="1200" cap="none" spc="0" normalizeH="0" baseline="0" noProof="0" dirty="0">
                <a:ln>
                  <a:noFill/>
                </a:ln>
                <a:solidFill>
                  <a:srgbClr val="0070C0"/>
                </a:solidFill>
                <a:effectLst/>
                <a:uLnTx/>
                <a:uFillTx/>
                <a:latin typeface="Calibri" panose="020F0502020204030204"/>
                <a:ea typeface="+mn-ea"/>
                <a:cs typeface="+mn-cs"/>
              </a:rPr>
              <a:t>from the train station to home</a:t>
            </a:r>
            <a:r>
              <a:rPr kumimoji="0" lang="en-GB" sz="1800" b="0" i="1" u="none" strike="noStrike" kern="1200" cap="none" spc="0" normalizeH="0" baseline="0" noProof="0" dirty="0">
                <a:ln>
                  <a:noFill/>
                </a:ln>
                <a:solidFill>
                  <a:srgbClr val="0070C0"/>
                </a:solidFill>
                <a:effectLst/>
                <a:uLnTx/>
                <a:uFillTx/>
                <a:latin typeface="Calibri" panose="020F0502020204030204"/>
                <a:ea typeface="+mn-ea"/>
                <a:cs typeface="+mn-cs"/>
              </a:rPr>
              <a:t>. You have two route options. Which one would you take?</a:t>
            </a:r>
          </a:p>
        </p:txBody>
      </p:sp>
      <p:sp>
        <p:nvSpPr>
          <p:cNvPr id="12" name="TextBox 11">
            <a:extLst>
              <a:ext uri="{FF2B5EF4-FFF2-40B4-BE49-F238E27FC236}">
                <a16:creationId xmlns:a16="http://schemas.microsoft.com/office/drawing/2014/main" id="{DE1C9223-9B27-46CF-CBC5-BABCD51D9A98}"/>
              </a:ext>
            </a:extLst>
          </p:cNvPr>
          <p:cNvSpPr txBox="1"/>
          <p:nvPr/>
        </p:nvSpPr>
        <p:spPr>
          <a:xfrm>
            <a:off x="1304543" y="4937506"/>
            <a:ext cx="419100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0C0"/>
                </a:solidFill>
                <a:effectLst/>
                <a:uLnTx/>
                <a:uFillTx/>
                <a:latin typeface="Calibri" panose="020F0502020204030204"/>
                <a:ea typeface="+mn-ea"/>
                <a:cs typeface="+mn-cs"/>
              </a:rPr>
              <a:t>Which route would YOU take?</a:t>
            </a:r>
            <a:endParaRPr kumimoji="0" lang="en-US" sz="36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graphicFrame>
        <p:nvGraphicFramePr>
          <p:cNvPr id="14" name="Table 13">
            <a:extLst>
              <a:ext uri="{FF2B5EF4-FFF2-40B4-BE49-F238E27FC236}">
                <a16:creationId xmlns:a16="http://schemas.microsoft.com/office/drawing/2014/main" id="{ACB62DED-9BC9-B744-2BEE-E72C66981D5E}"/>
              </a:ext>
            </a:extLst>
          </p:cNvPr>
          <p:cNvGraphicFramePr>
            <a:graphicFrameLocks noGrp="1"/>
          </p:cNvGraphicFramePr>
          <p:nvPr/>
        </p:nvGraphicFramePr>
        <p:xfrm>
          <a:off x="5648960" y="1899956"/>
          <a:ext cx="6293811" cy="4716000"/>
        </p:xfrm>
        <a:graphic>
          <a:graphicData uri="http://schemas.openxmlformats.org/drawingml/2006/table">
            <a:tbl>
              <a:tblPr firstRow="1" bandRow="1">
                <a:tableStyleId>{F2DE63D5-997A-4646-A377-4702673A728D}</a:tableStyleId>
              </a:tblPr>
              <a:tblGrid>
                <a:gridCol w="2097937">
                  <a:extLst>
                    <a:ext uri="{9D8B030D-6E8A-4147-A177-3AD203B41FA5}">
                      <a16:colId xmlns:a16="http://schemas.microsoft.com/office/drawing/2014/main" val="1014677148"/>
                    </a:ext>
                  </a:extLst>
                </a:gridCol>
                <a:gridCol w="2097937">
                  <a:extLst>
                    <a:ext uri="{9D8B030D-6E8A-4147-A177-3AD203B41FA5}">
                      <a16:colId xmlns:a16="http://schemas.microsoft.com/office/drawing/2014/main" val="2382279953"/>
                    </a:ext>
                  </a:extLst>
                </a:gridCol>
                <a:gridCol w="2097937">
                  <a:extLst>
                    <a:ext uri="{9D8B030D-6E8A-4147-A177-3AD203B41FA5}">
                      <a16:colId xmlns:a16="http://schemas.microsoft.com/office/drawing/2014/main" val="2331516539"/>
                    </a:ext>
                  </a:extLst>
                </a:gridCol>
              </a:tblGrid>
              <a:tr h="396000">
                <a:tc>
                  <a:txBody>
                    <a:bodyPr/>
                    <a:lstStyle/>
                    <a:p>
                      <a:endParaRPr lang="en-GB"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Route #1</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Route #2</a:t>
                      </a:r>
                    </a:p>
                  </a:txBody>
                  <a:tcPr>
                    <a:solidFill>
                      <a:schemeClr val="accent1">
                        <a:lumMod val="40000"/>
                        <a:lumOff val="60000"/>
                      </a:schemeClr>
                    </a:solidFill>
                  </a:tcPr>
                </a:tc>
                <a:extLst>
                  <a:ext uri="{0D108BD9-81ED-4DB2-BD59-A6C34878D82A}">
                    <a16:rowId xmlns:a16="http://schemas.microsoft.com/office/drawing/2014/main" val="3768699629"/>
                  </a:ext>
                </a:extLst>
              </a:tr>
              <a:tr h="648000">
                <a:tc>
                  <a:txBody>
                    <a:bodyPr/>
                    <a:lstStyle/>
                    <a:p>
                      <a:r>
                        <a:rPr lang="en-GB" b="1" dirty="0"/>
                        <a:t>Number of traffic lights</a:t>
                      </a:r>
                    </a:p>
                  </a:txBody>
                  <a:tcPr anchor="ctr">
                    <a:solidFill>
                      <a:schemeClr val="bg1"/>
                    </a:solidFill>
                  </a:tcPr>
                </a:tc>
                <a:tc>
                  <a:txBody>
                    <a:bodyPr/>
                    <a:lstStyle/>
                    <a:p>
                      <a:pPr algn="ctr"/>
                      <a:r>
                        <a:rPr lang="en-GB" dirty="0">
                          <a:solidFill>
                            <a:schemeClr val="tx1"/>
                          </a:solidFill>
                        </a:rPr>
                        <a:t>3</a:t>
                      </a:r>
                    </a:p>
                  </a:txBody>
                  <a:tcPr anchor="ctr">
                    <a:solidFill>
                      <a:schemeClr val="bg1"/>
                    </a:solidFill>
                  </a:tcPr>
                </a:tc>
                <a:tc>
                  <a:txBody>
                    <a:bodyPr/>
                    <a:lstStyle/>
                    <a:p>
                      <a:pPr algn="ctr"/>
                      <a:r>
                        <a:rPr lang="en-GB" dirty="0">
                          <a:solidFill>
                            <a:schemeClr val="tx1"/>
                          </a:solidFill>
                        </a:rPr>
                        <a:t>1</a:t>
                      </a:r>
                    </a:p>
                  </a:txBody>
                  <a:tcPr anchor="ctr">
                    <a:solidFill>
                      <a:schemeClr val="bg1"/>
                    </a:solidFill>
                  </a:tcPr>
                </a:tc>
                <a:extLst>
                  <a:ext uri="{0D108BD9-81ED-4DB2-BD59-A6C34878D82A}">
                    <a16:rowId xmlns:a16="http://schemas.microsoft.com/office/drawing/2014/main" val="2968731657"/>
                  </a:ext>
                </a:extLst>
              </a:tr>
              <a:tr h="648000">
                <a:tc>
                  <a:txBody>
                    <a:bodyPr/>
                    <a:lstStyle/>
                    <a:p>
                      <a:r>
                        <a:rPr lang="en-GB" b="1" dirty="0"/>
                        <a:t>Total travel time</a:t>
                      </a:r>
                    </a:p>
                  </a:txBody>
                  <a:tcPr anchor="ctr">
                    <a:solidFill>
                      <a:schemeClr val="bg1"/>
                    </a:solidFill>
                  </a:tcPr>
                </a:tc>
                <a:tc>
                  <a:txBody>
                    <a:bodyPr/>
                    <a:lstStyle/>
                    <a:p>
                      <a:pPr algn="ctr"/>
                      <a:r>
                        <a:rPr lang="en-GB" dirty="0">
                          <a:solidFill>
                            <a:schemeClr val="tx1"/>
                          </a:solidFill>
                        </a:rPr>
                        <a:t>14 min</a:t>
                      </a:r>
                    </a:p>
                  </a:txBody>
                  <a:tcPr anchor="ctr">
                    <a:solidFill>
                      <a:schemeClr val="bg1"/>
                    </a:solidFill>
                  </a:tcPr>
                </a:tc>
                <a:tc>
                  <a:txBody>
                    <a:bodyPr/>
                    <a:lstStyle/>
                    <a:p>
                      <a:pPr algn="ctr"/>
                      <a:r>
                        <a:rPr lang="en-GB" dirty="0">
                          <a:solidFill>
                            <a:schemeClr val="tx1"/>
                          </a:solidFill>
                        </a:rPr>
                        <a:t>11 min</a:t>
                      </a:r>
                    </a:p>
                  </a:txBody>
                  <a:tcPr anchor="ctr">
                    <a:solidFill>
                      <a:schemeClr val="bg1"/>
                    </a:solidFill>
                  </a:tcPr>
                </a:tc>
                <a:extLst>
                  <a:ext uri="{0D108BD9-81ED-4DB2-BD59-A6C34878D82A}">
                    <a16:rowId xmlns:a16="http://schemas.microsoft.com/office/drawing/2014/main" val="3868859268"/>
                  </a:ext>
                </a:extLst>
              </a:tr>
              <a:tr h="648000">
                <a:tc>
                  <a:txBody>
                    <a:bodyPr/>
                    <a:lstStyle/>
                    <a:p>
                      <a:r>
                        <a:rPr lang="en-GB" b="1" dirty="0"/>
                        <a:t>Width of the cycling path [cm]</a:t>
                      </a:r>
                    </a:p>
                  </a:txBody>
                  <a:tcPr anchor="ctr">
                    <a:solidFill>
                      <a:schemeClr val="bg1"/>
                    </a:solidFill>
                  </a:tcPr>
                </a:tc>
                <a:tc>
                  <a:txBody>
                    <a:bodyPr/>
                    <a:lstStyle/>
                    <a:p>
                      <a:pPr algn="ctr"/>
                      <a:r>
                        <a:rPr lang="en-GB" dirty="0">
                          <a:solidFill>
                            <a:schemeClr val="tx1"/>
                          </a:solidFill>
                        </a:rPr>
                        <a:t>180 cm</a:t>
                      </a:r>
                    </a:p>
                  </a:txBody>
                  <a:tcPr anchor="ctr">
                    <a:solidFill>
                      <a:schemeClr val="bg1"/>
                    </a:solidFill>
                  </a:tcPr>
                </a:tc>
                <a:tc>
                  <a:txBody>
                    <a:bodyPr/>
                    <a:lstStyle/>
                    <a:p>
                      <a:pPr algn="ctr"/>
                      <a:r>
                        <a:rPr lang="en-GB" dirty="0">
                          <a:solidFill>
                            <a:schemeClr val="tx1"/>
                          </a:solidFill>
                        </a:rPr>
                        <a:t>120 cm</a:t>
                      </a:r>
                    </a:p>
                  </a:txBody>
                  <a:tcPr anchor="ctr">
                    <a:solidFill>
                      <a:schemeClr val="bg1"/>
                    </a:solidFill>
                  </a:tcPr>
                </a:tc>
                <a:extLst>
                  <a:ext uri="{0D108BD9-81ED-4DB2-BD59-A6C34878D82A}">
                    <a16:rowId xmlns:a16="http://schemas.microsoft.com/office/drawing/2014/main" val="3045814201"/>
                  </a:ext>
                </a:extLst>
              </a:tr>
              <a:tr h="648000">
                <a:tc>
                  <a:txBody>
                    <a:bodyPr/>
                    <a:lstStyle/>
                    <a:p>
                      <a:r>
                        <a:rPr lang="en-GB" b="1" dirty="0"/>
                        <a:t>Build density</a:t>
                      </a:r>
                    </a:p>
                  </a:txBody>
                  <a:tcPr anchor="ctr">
                    <a:solidFill>
                      <a:schemeClr val="bg1"/>
                    </a:solidFill>
                  </a:tcPr>
                </a:tc>
                <a:tc>
                  <a:txBody>
                    <a:bodyPr/>
                    <a:lstStyle/>
                    <a:p>
                      <a:pPr algn="ctr"/>
                      <a:r>
                        <a:rPr lang="en-GB" dirty="0">
                          <a:solidFill>
                            <a:schemeClr val="tx1"/>
                          </a:solidFill>
                        </a:rPr>
                        <a:t>Low</a:t>
                      </a:r>
                    </a:p>
                  </a:txBody>
                  <a:tcPr anchor="ctr">
                    <a:solidFill>
                      <a:schemeClr val="bg1"/>
                    </a:solidFill>
                  </a:tcPr>
                </a:tc>
                <a:tc>
                  <a:txBody>
                    <a:bodyPr/>
                    <a:lstStyle/>
                    <a:p>
                      <a:pPr algn="ctr"/>
                      <a:r>
                        <a:rPr lang="en-GB" dirty="0">
                          <a:solidFill>
                            <a:schemeClr val="tx1"/>
                          </a:solidFill>
                        </a:rPr>
                        <a:t>Medium</a:t>
                      </a:r>
                    </a:p>
                  </a:txBody>
                  <a:tcPr anchor="ctr">
                    <a:solidFill>
                      <a:schemeClr val="bg1"/>
                    </a:solidFill>
                  </a:tcPr>
                </a:tc>
                <a:extLst>
                  <a:ext uri="{0D108BD9-81ED-4DB2-BD59-A6C34878D82A}">
                    <a16:rowId xmlns:a16="http://schemas.microsoft.com/office/drawing/2014/main" val="2609144194"/>
                  </a:ext>
                </a:extLst>
              </a:tr>
              <a:tr h="648000">
                <a:tc>
                  <a:txBody>
                    <a:bodyPr/>
                    <a:lstStyle/>
                    <a:p>
                      <a:r>
                        <a:rPr lang="en-GB" b="1" dirty="0"/>
                        <a:t>Cycling infrastructure type </a:t>
                      </a:r>
                    </a:p>
                  </a:txBody>
                  <a:tcPr anchor="ctr">
                    <a:solidFill>
                      <a:schemeClr val="bg1"/>
                    </a:solidFill>
                  </a:tcPr>
                </a:tc>
                <a:tc>
                  <a:txBody>
                    <a:bodyPr/>
                    <a:lstStyle/>
                    <a:p>
                      <a:pPr algn="ctr"/>
                      <a:r>
                        <a:rPr lang="en-GB" dirty="0">
                          <a:solidFill>
                            <a:schemeClr val="tx1"/>
                          </a:solidFill>
                        </a:rPr>
                        <a:t>Separate lane</a:t>
                      </a:r>
                    </a:p>
                  </a:txBody>
                  <a:tcPr anchor="ctr">
                    <a:solidFill>
                      <a:schemeClr val="bg1"/>
                    </a:solidFill>
                  </a:tcPr>
                </a:tc>
                <a:tc>
                  <a:txBody>
                    <a:bodyPr/>
                    <a:lstStyle/>
                    <a:p>
                      <a:pPr algn="ctr"/>
                      <a:r>
                        <a:rPr lang="en-GB" dirty="0">
                          <a:solidFill>
                            <a:schemeClr val="tx1"/>
                          </a:solidFill>
                        </a:rPr>
                        <a:t>Suggestion lane</a:t>
                      </a:r>
                    </a:p>
                  </a:txBody>
                  <a:tcPr anchor="ctr">
                    <a:solidFill>
                      <a:schemeClr val="bg1"/>
                    </a:solidFill>
                  </a:tcPr>
                </a:tc>
                <a:extLst>
                  <a:ext uri="{0D108BD9-81ED-4DB2-BD59-A6C34878D82A}">
                    <a16:rowId xmlns:a16="http://schemas.microsoft.com/office/drawing/2014/main" val="2292469690"/>
                  </a:ext>
                </a:extLst>
              </a:tr>
              <a:tr h="648000">
                <a:tc>
                  <a:txBody>
                    <a:bodyPr/>
                    <a:lstStyle/>
                    <a:p>
                      <a:r>
                        <a:rPr lang="en-GB" b="1" dirty="0"/>
                        <a:t>Amount of green</a:t>
                      </a:r>
                    </a:p>
                  </a:txBody>
                  <a:tcPr anchor="ctr">
                    <a:solidFill>
                      <a:schemeClr val="bg1"/>
                    </a:solidFill>
                  </a:tcPr>
                </a:tc>
                <a:tc>
                  <a:txBody>
                    <a:bodyPr/>
                    <a:lstStyle/>
                    <a:p>
                      <a:pPr algn="ctr"/>
                      <a:r>
                        <a:rPr lang="en-GB" dirty="0">
                          <a:solidFill>
                            <a:schemeClr val="tx1"/>
                          </a:solidFill>
                        </a:rPr>
                        <a:t>Moderate</a:t>
                      </a:r>
                    </a:p>
                  </a:txBody>
                  <a:tcPr anchor="ctr">
                    <a:solidFill>
                      <a:schemeClr val="bg1"/>
                    </a:solidFill>
                  </a:tcPr>
                </a:tc>
                <a:tc>
                  <a:txBody>
                    <a:bodyPr/>
                    <a:lstStyle/>
                    <a:p>
                      <a:pPr algn="ctr"/>
                      <a:r>
                        <a:rPr lang="en-GB" dirty="0">
                          <a:solidFill>
                            <a:schemeClr val="tx1"/>
                          </a:solidFill>
                        </a:rPr>
                        <a:t>Low</a:t>
                      </a:r>
                    </a:p>
                  </a:txBody>
                  <a:tcPr anchor="ctr">
                    <a:solidFill>
                      <a:schemeClr val="bg1"/>
                    </a:solidFill>
                  </a:tcPr>
                </a:tc>
                <a:extLst>
                  <a:ext uri="{0D108BD9-81ED-4DB2-BD59-A6C34878D82A}">
                    <a16:rowId xmlns:a16="http://schemas.microsoft.com/office/drawing/2014/main" val="657056673"/>
                  </a:ext>
                </a:extLst>
              </a:tr>
              <a:tr h="432000">
                <a:tc>
                  <a:txBody>
                    <a:bodyPr/>
                    <a:lstStyle/>
                    <a:p>
                      <a:r>
                        <a:rPr lang="en-GB" b="1" dirty="0"/>
                        <a:t>Your choice: </a:t>
                      </a:r>
                    </a:p>
                  </a:txBody>
                  <a:tcPr>
                    <a:solidFill>
                      <a:schemeClr val="bg1"/>
                    </a:solidFill>
                  </a:tcPr>
                </a:tc>
                <a:tc>
                  <a:txBody>
                    <a:bodyPr/>
                    <a:lstStyle/>
                    <a:p>
                      <a:pPr algn="ctr"/>
                      <a:endParaRPr lang="en-GB" dirty="0">
                        <a:solidFill>
                          <a:schemeClr val="tx1"/>
                        </a:solidFill>
                      </a:endParaRPr>
                    </a:p>
                  </a:txBody>
                  <a:tcPr>
                    <a:solidFill>
                      <a:schemeClr val="bg1"/>
                    </a:solidFill>
                  </a:tcPr>
                </a:tc>
                <a:tc>
                  <a:txBody>
                    <a:bodyPr/>
                    <a:lstStyle/>
                    <a:p>
                      <a:pPr algn="ctr"/>
                      <a:endParaRPr lang="en-GB" dirty="0">
                        <a:solidFill>
                          <a:schemeClr val="tx1"/>
                        </a:solidFill>
                      </a:endParaRPr>
                    </a:p>
                  </a:txBody>
                  <a:tcPr>
                    <a:solidFill>
                      <a:schemeClr val="bg1"/>
                    </a:solidFill>
                  </a:tcPr>
                </a:tc>
                <a:extLst>
                  <a:ext uri="{0D108BD9-81ED-4DB2-BD59-A6C34878D82A}">
                    <a16:rowId xmlns:a16="http://schemas.microsoft.com/office/drawing/2014/main" val="1138410543"/>
                  </a:ext>
                </a:extLst>
              </a:tr>
            </a:tbl>
          </a:graphicData>
        </a:graphic>
      </p:graphicFrame>
      <p:pic>
        <p:nvPicPr>
          <p:cNvPr id="17" name="Graphic 16" descr="Stop outline">
            <a:extLst>
              <a:ext uri="{FF2B5EF4-FFF2-40B4-BE49-F238E27FC236}">
                <a16:creationId xmlns:a16="http://schemas.microsoft.com/office/drawing/2014/main" id="{C23EC9EA-6C68-74A7-73DE-86E61DF5DB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7445" y="6217371"/>
            <a:ext cx="360000" cy="360000"/>
          </a:xfrm>
          <a:prstGeom prst="rect">
            <a:avLst/>
          </a:prstGeom>
        </p:spPr>
      </p:pic>
      <p:pic>
        <p:nvPicPr>
          <p:cNvPr id="18" name="Graphic 17" descr="Stop outline">
            <a:extLst>
              <a:ext uri="{FF2B5EF4-FFF2-40B4-BE49-F238E27FC236}">
                <a16:creationId xmlns:a16="http://schemas.microsoft.com/office/drawing/2014/main" id="{47429132-B5C2-AE1D-0F93-A5A4C5F1D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28068" y="6217706"/>
            <a:ext cx="360000" cy="360000"/>
          </a:xfrm>
          <a:prstGeom prst="rect">
            <a:avLst/>
          </a:prstGeom>
        </p:spPr>
      </p:pic>
    </p:spTree>
    <p:extLst>
      <p:ext uri="{BB962C8B-B14F-4D97-AF65-F5344CB8AC3E}">
        <p14:creationId xmlns:p14="http://schemas.microsoft.com/office/powerpoint/2010/main" val="253247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Limitation of theory-based DCM</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1" y="1080000"/>
            <a:ext cx="7519431" cy="338384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researcher needs to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a priori</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specify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functional form</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utility function: V</a:t>
            </a:r>
            <a:r>
              <a:rPr kumimoji="0" lang="en-GB" sz="1800" b="1"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f(x</a:t>
            </a:r>
            <a:r>
              <a:rPr kumimoji="0" lang="en-GB" sz="1800" b="1" i="1"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But the true DGP is unlikely to be found, considering the large number of potential specifications with interactions, nonlinearities, asymmetries,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24B5B3"/>
                </a:solidFill>
                <a:effectLst/>
                <a:uLnTx/>
                <a:uFillTx/>
                <a:latin typeface="Calibri" panose="020F0502020204030204"/>
                <a:ea typeface="+mn-ea"/>
                <a:cs typeface="+mn-cs"/>
              </a:rPr>
              <a:t>Machine Learning (ML) is the field of study that gives computers the ability to learn without being explicitly programmed.” – Arthur Samuel, 1959</a:t>
            </a:r>
          </a:p>
          <a:p>
            <a:pPr marL="1371600" marR="0" lvl="3"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srgbClr val="24B5B3"/>
              </a:solidFill>
              <a:effectLst/>
              <a:uLnTx/>
              <a:uFillTx/>
              <a:latin typeface="Calibri" panose="020F0502020204030204"/>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24B5B3"/>
                </a:solidFill>
                <a:effectLst/>
                <a:uLnTx/>
                <a:uFillTx/>
                <a:latin typeface="Calibri" panose="020F0502020204030204"/>
                <a:ea typeface="+mn-ea"/>
                <a:cs typeface="+mn-cs"/>
              </a:rPr>
              <a:t>MLPs can indeed overcome the ad-hoc-ness of specifying the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1026" name="Picture 2" descr="Inducing choice paralysis: how retailers bury customers in an avalanche of  options">
            <a:extLst>
              <a:ext uri="{FF2B5EF4-FFF2-40B4-BE49-F238E27FC236}">
                <a16:creationId xmlns:a16="http://schemas.microsoft.com/office/drawing/2014/main" id="{0EB8618E-3E7B-F78B-B6F9-9705B9D84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8513" y="1080000"/>
            <a:ext cx="3239418" cy="2328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understand icon">
            <a:extLst>
              <a:ext uri="{FF2B5EF4-FFF2-40B4-BE49-F238E27FC236}">
                <a16:creationId xmlns:a16="http://schemas.microsoft.com/office/drawing/2014/main" id="{5C88A86D-9564-2887-F54F-70922BEBCF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9953" y="2636644"/>
            <a:ext cx="1062159" cy="106215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BA08A0E-62B9-9780-C773-76C0D42135C4}"/>
              </a:ext>
            </a:extLst>
          </p:cNvPr>
          <p:cNvGrpSpPr/>
          <p:nvPr/>
        </p:nvGrpSpPr>
        <p:grpSpPr>
          <a:xfrm>
            <a:off x="715991" y="4580045"/>
            <a:ext cx="6520899" cy="2037063"/>
            <a:chOff x="715991" y="4580045"/>
            <a:chExt cx="6520899" cy="2037063"/>
          </a:xfrm>
        </p:grpSpPr>
        <p:sp>
          <p:nvSpPr>
            <p:cNvPr id="4" name="TextBox 3">
              <a:extLst>
                <a:ext uri="{FF2B5EF4-FFF2-40B4-BE49-F238E27FC236}">
                  <a16:creationId xmlns:a16="http://schemas.microsoft.com/office/drawing/2014/main" id="{BD300EBB-7C99-6698-D090-BC62832078F2}"/>
                </a:ext>
              </a:extLst>
            </p:cNvPr>
            <p:cNvSpPr txBox="1"/>
            <p:nvPr/>
          </p:nvSpPr>
          <p:spPr>
            <a:xfrm>
              <a:off x="715991" y="4580045"/>
              <a:ext cx="5380009" cy="2037063"/>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But, the ‘costs’ are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TOO</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high …</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give no behavioural or economic insight</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may violate behavioural intuition</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also involve parameter ( ad-hoc-ness)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1028" name="Picture 4" descr="Too much balance memes busy be balanced out with imbalance memes :  r/thanosdidnothingwrong">
              <a:extLst>
                <a:ext uri="{FF2B5EF4-FFF2-40B4-BE49-F238E27FC236}">
                  <a16:creationId xmlns:a16="http://schemas.microsoft.com/office/drawing/2014/main" id="{EF3D1DFA-1B2A-F7C5-CD7F-C24D3E6B5F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8063" y="4747303"/>
              <a:ext cx="1518827" cy="1763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8D09121-DADF-2076-E3C2-47C308520818}"/>
              </a:ext>
            </a:extLst>
          </p:cNvPr>
          <p:cNvGrpSpPr/>
          <p:nvPr/>
        </p:nvGrpSpPr>
        <p:grpSpPr>
          <a:xfrm>
            <a:off x="7618627" y="4270222"/>
            <a:ext cx="4337399" cy="2366920"/>
            <a:chOff x="7618627" y="4270222"/>
            <a:chExt cx="4337399" cy="2366920"/>
          </a:xfrm>
        </p:grpSpPr>
        <p:grpSp>
          <p:nvGrpSpPr>
            <p:cNvPr id="5" name="Group 4">
              <a:extLst>
                <a:ext uri="{FF2B5EF4-FFF2-40B4-BE49-F238E27FC236}">
                  <a16:creationId xmlns:a16="http://schemas.microsoft.com/office/drawing/2014/main" id="{5A6D3F21-3689-C110-BCC2-9193C35382A5}"/>
                </a:ext>
              </a:extLst>
            </p:cNvPr>
            <p:cNvGrpSpPr/>
            <p:nvPr/>
          </p:nvGrpSpPr>
          <p:grpSpPr>
            <a:xfrm>
              <a:off x="7618627" y="4717808"/>
              <a:ext cx="1249378" cy="1919334"/>
              <a:chOff x="6762939" y="2736093"/>
              <a:chExt cx="1249378" cy="1919334"/>
            </a:xfrm>
          </p:grpSpPr>
          <p:sp>
            <p:nvSpPr>
              <p:cNvPr id="9" name="Right Arrow 8">
                <a:extLst>
                  <a:ext uri="{FF2B5EF4-FFF2-40B4-BE49-F238E27FC236}">
                    <a16:creationId xmlns:a16="http://schemas.microsoft.com/office/drawing/2014/main" id="{1FEB227E-FDE9-E6F2-7BBB-C1192894A303}"/>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understand icon">
                <a:extLst>
                  <a:ext uri="{FF2B5EF4-FFF2-40B4-BE49-F238E27FC236}">
                    <a16:creationId xmlns:a16="http://schemas.microsoft.com/office/drawing/2014/main" id="{359C62A0-3BC3-470C-DCC9-624ECFD078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F6BB13CA-8916-FABE-9090-5FFFC3706D88}"/>
                </a:ext>
              </a:extLst>
            </p:cNvPr>
            <p:cNvSpPr txBox="1"/>
            <p:nvPr/>
          </p:nvSpPr>
          <p:spPr>
            <a:xfrm>
              <a:off x="9026012" y="5871015"/>
              <a:ext cx="2930014" cy="763803"/>
            </a:xfrm>
            <a:prstGeom prst="roundRect">
              <a:avLst/>
            </a:prstGeom>
            <a:solidFill>
              <a:schemeClr val="accent4">
                <a:lumMod val="20000"/>
                <a:lumOff val="80000"/>
              </a:schemeClr>
            </a:solidFill>
            <a:ln>
              <a:solidFill>
                <a:srgbClr val="24B5B3"/>
              </a:solidFill>
            </a:ln>
          </p:spPr>
          <p:txBody>
            <a:bodyPr wrap="square" rtlCol="0">
              <a:noAutofit/>
            </a:bodyPr>
            <a:lstStyle>
              <a:defPPr>
                <a:defRPr lang="nl-NL"/>
              </a:defPPr>
              <a:lvl1pPr defTabSz="904875">
                <a:tabLst>
                  <a:tab pos="715963" algn="l"/>
                  <a:tab pos="3228975" algn="l"/>
                </a:tabLst>
                <a:defRPr>
                  <a:solidFill>
                    <a:srgbClr val="24B5B3"/>
                  </a:solidFill>
                  <a:cs typeface="Calibri" panose="020F0502020204030204" pitchFamily="34" charset="0"/>
                </a:defRPr>
              </a:lvl1pPr>
            </a:lstStyle>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Utility-based ML</a:t>
              </a: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(aka hybrid choice models)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p:txBody>
        </p:sp>
        <p:sp>
          <p:nvSpPr>
            <p:cNvPr id="13" name="TextBox 12">
              <a:extLst>
                <a:ext uri="{FF2B5EF4-FFF2-40B4-BE49-F238E27FC236}">
                  <a16:creationId xmlns:a16="http://schemas.microsoft.com/office/drawing/2014/main" id="{2E89929F-3E76-D9D5-45FD-9A6E004F8AAB}"/>
                </a:ext>
              </a:extLst>
            </p:cNvPr>
            <p:cNvSpPr txBox="1"/>
            <p:nvPr/>
          </p:nvSpPr>
          <p:spPr>
            <a:xfrm>
              <a:off x="9026012" y="4270222"/>
              <a:ext cx="2930014" cy="1245675"/>
            </a:xfrm>
            <a:prstGeom prst="roundRect">
              <a:avLst/>
            </a:prstGeom>
            <a:solidFill>
              <a:schemeClr val="accent4">
                <a:lumMod val="20000"/>
                <a:lumOff val="80000"/>
              </a:schemeClr>
            </a:solidFill>
            <a:ln>
              <a:solidFill>
                <a:srgbClr val="24B5B3"/>
              </a:solidFill>
            </a:ln>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“We need to strike a balance between model performance and behavioural insights”</a:t>
              </a:r>
            </a:p>
          </p:txBody>
        </p:sp>
      </p:grpSp>
    </p:spTree>
    <p:extLst>
      <p:ext uri="{BB962C8B-B14F-4D97-AF65-F5344CB8AC3E}">
        <p14:creationId xmlns:p14="http://schemas.microsoft.com/office/powerpoint/2010/main" val="249752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B01E1-4A2E-8213-7B72-714576F4582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C7A8EF-BDA5-63C4-713D-410EF24F57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8B30F17-F030-AC3F-B5FC-6742B5271B54}"/>
              </a:ext>
            </a:extLst>
          </p:cNvPr>
          <p:cNvSpPr txBox="1"/>
          <p:nvPr/>
        </p:nvSpPr>
        <p:spPr>
          <a:xfrm>
            <a:off x="969265" y="1805070"/>
            <a:ext cx="10043292" cy="36512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a:ln>
                  <a:noFill/>
                </a:ln>
                <a:solidFill>
                  <a:srgbClr val="0070C0"/>
                </a:solidFill>
                <a:effectLst/>
                <a:uLnTx/>
                <a:uFillTx/>
                <a:latin typeface="Calibri" panose="020F0502020204030204"/>
                <a:ea typeface="+mn-ea"/>
                <a:cs typeface="+mn-cs"/>
              </a:rPr>
              <a:t>Suppose </a:t>
            </a:r>
            <a:r>
              <a:rPr kumimoji="0" lang="en-GB" sz="1600" b="1" i="1" u="none" strike="noStrike" kern="1200" cap="none" spc="0" normalizeH="0" baseline="0" noProof="0" dirty="0">
                <a:ln>
                  <a:noFill/>
                </a:ln>
                <a:solidFill>
                  <a:srgbClr val="0070C0"/>
                </a:solidFill>
                <a:effectLst/>
                <a:uLnTx/>
                <a:uFillTx/>
                <a:latin typeface="Calibri" panose="020F0502020204030204"/>
                <a:ea typeface="+mn-ea"/>
                <a:cs typeface="+mn-cs"/>
              </a:rPr>
              <a:t>you</a:t>
            </a:r>
            <a:r>
              <a:rPr kumimoji="0" lang="en-GB" sz="1600" b="0" i="1" u="none" strike="noStrike" kern="1200" cap="none" spc="0" normalizeH="0" baseline="0" noProof="0" dirty="0">
                <a:ln>
                  <a:noFill/>
                </a:ln>
                <a:solidFill>
                  <a:srgbClr val="0070C0"/>
                </a:solidFill>
                <a:effectLst/>
                <a:uLnTx/>
                <a:uFillTx/>
                <a:latin typeface="Calibri" panose="020F0502020204030204"/>
                <a:ea typeface="+mn-ea"/>
                <a:cs typeface="+mn-cs"/>
              </a:rPr>
              <a:t> are cycling </a:t>
            </a:r>
            <a:r>
              <a:rPr kumimoji="0" lang="en-GB" sz="1600" b="1" i="1" u="none" strike="noStrike" kern="1200" cap="none" spc="0" normalizeH="0" baseline="0" noProof="0" dirty="0">
                <a:ln>
                  <a:noFill/>
                </a:ln>
                <a:solidFill>
                  <a:srgbClr val="0070C0"/>
                </a:solidFill>
                <a:effectLst/>
                <a:uLnTx/>
                <a:uFillTx/>
                <a:latin typeface="Calibri" panose="020F0502020204030204"/>
                <a:ea typeface="+mn-ea"/>
                <a:cs typeface="+mn-cs"/>
              </a:rPr>
              <a:t>from the train station to home</a:t>
            </a:r>
            <a:r>
              <a:rPr kumimoji="0" lang="en-GB" sz="1600" b="0" i="1" u="none" strike="noStrike" kern="1200" cap="none" spc="0" normalizeH="0" baseline="0" noProof="0" dirty="0">
                <a:ln>
                  <a:noFill/>
                </a:ln>
                <a:solidFill>
                  <a:srgbClr val="0070C0"/>
                </a:solidFill>
                <a:effectLst/>
                <a:uLnTx/>
                <a:uFillTx/>
                <a:latin typeface="Calibri" panose="020F0502020204030204"/>
                <a:ea typeface="+mn-ea"/>
                <a:cs typeface="+mn-cs"/>
              </a:rPr>
              <a:t>. You have two route options. Which one would you take?</a:t>
            </a:r>
          </a:p>
        </p:txBody>
      </p:sp>
      <p:sp>
        <p:nvSpPr>
          <p:cNvPr id="4" name="TextBox 3">
            <a:extLst>
              <a:ext uri="{FF2B5EF4-FFF2-40B4-BE49-F238E27FC236}">
                <a16:creationId xmlns:a16="http://schemas.microsoft.com/office/drawing/2014/main" id="{05A5F6D2-B227-9A44-97E8-DD0E4F2D9953}"/>
              </a:ext>
            </a:extLst>
          </p:cNvPr>
          <p:cNvSpPr txBox="1"/>
          <p:nvPr/>
        </p:nvSpPr>
        <p:spPr>
          <a:xfrm>
            <a:off x="837566" y="1173274"/>
            <a:ext cx="8751049" cy="50805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030A0"/>
                </a:solidFill>
                <a:effectLst/>
                <a:uLnTx/>
                <a:uFillTx/>
                <a:latin typeface="Calibri" panose="020F0502020204030204"/>
                <a:ea typeface="+mn-ea"/>
                <a:cs typeface="+mn-cs"/>
              </a:rPr>
              <a:t>IMAGINE</a:t>
            </a:r>
            <a:r>
              <a:rPr kumimoji="0" lang="en-US" sz="2000" b="1" i="0" u="none" strike="noStrike" kern="1200" cap="none" spc="0" normalizeH="0" baseline="0" noProof="0" dirty="0">
                <a:ln>
                  <a:noFill/>
                </a:ln>
                <a:solidFill>
                  <a:srgbClr val="7030A0"/>
                </a:solidFill>
                <a:effectLst/>
                <a:uLnTx/>
                <a:uFillTx/>
                <a:latin typeface="Calibri" panose="020F0502020204030204"/>
                <a:ea typeface="+mn-ea"/>
                <a:cs typeface="+mn-cs"/>
              </a:rPr>
              <a:t> we could replace (most) text with IMAGES</a:t>
            </a:r>
          </a:p>
        </p:txBody>
      </p:sp>
      <p:pic>
        <p:nvPicPr>
          <p:cNvPr id="6" name="Picture 5">
            <a:extLst>
              <a:ext uri="{FF2B5EF4-FFF2-40B4-BE49-F238E27FC236}">
                <a16:creationId xmlns:a16="http://schemas.microsoft.com/office/drawing/2014/main" id="{B81E86FA-9AD7-4F76-30BC-262087CC23CD}"/>
              </a:ext>
            </a:extLst>
          </p:cNvPr>
          <p:cNvPicPr>
            <a:picLocks noChangeAspect="1"/>
          </p:cNvPicPr>
          <p:nvPr/>
        </p:nvPicPr>
        <p:blipFill>
          <a:blip r:embed="rId3"/>
          <a:stretch>
            <a:fillRect/>
          </a:stretch>
        </p:blipFill>
        <p:spPr>
          <a:xfrm>
            <a:off x="899847" y="2170195"/>
            <a:ext cx="10112710" cy="4610729"/>
          </a:xfrm>
          <a:prstGeom prst="rect">
            <a:avLst/>
          </a:prstGeom>
        </p:spPr>
      </p:pic>
      <p:pic>
        <p:nvPicPr>
          <p:cNvPr id="12290" name="Picture 2" descr="The Proliferation and Problem of the ✨ Sparkles ✨ Icon - NN/G">
            <a:extLst>
              <a:ext uri="{FF2B5EF4-FFF2-40B4-BE49-F238E27FC236}">
                <a16:creationId xmlns:a16="http://schemas.microsoft.com/office/drawing/2014/main" id="{56B7462B-9338-73AD-8711-90B814EC7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582" y="420894"/>
            <a:ext cx="1689852" cy="168985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372573-9957-CFC1-C3B6-D401C362D8F9}"/>
              </a:ext>
            </a:extLst>
          </p:cNvPr>
          <p:cNvSpPr>
            <a:spLocks noGrp="1"/>
          </p:cNvSpPr>
          <p:nvPr>
            <p:ph type="title"/>
          </p:nvPr>
        </p:nvSpPr>
        <p:spPr>
          <a:xfrm>
            <a:off x="838200" y="284300"/>
            <a:ext cx="11002285" cy="1143000"/>
          </a:xfrm>
        </p:spPr>
        <p:txBody>
          <a:bodyPr/>
          <a:lstStyle/>
          <a:p>
            <a:r>
              <a:rPr lang="en-US" noProof="0" dirty="0"/>
              <a:t>Motivation</a:t>
            </a:r>
          </a:p>
        </p:txBody>
      </p:sp>
    </p:spTree>
    <p:extLst>
      <p:ext uri="{BB962C8B-B14F-4D97-AF65-F5344CB8AC3E}">
        <p14:creationId xmlns:p14="http://schemas.microsoft.com/office/powerpoint/2010/main" val="3756469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C4FFF-A9EE-8FCC-11C3-F07677B6776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07788E1-3E82-0C08-DDDE-980F4F6168DA}"/>
              </a:ext>
            </a:extLst>
          </p:cNvPr>
          <p:cNvSpPr>
            <a:spLocks noGrp="1"/>
          </p:cNvSpPr>
          <p:nvPr>
            <p:ph type="title"/>
          </p:nvPr>
        </p:nvSpPr>
        <p:spPr>
          <a:xfrm>
            <a:off x="0" y="0"/>
            <a:ext cx="12192000" cy="6858000"/>
          </a:xfrm>
        </p:spPr>
        <p:txBody>
          <a:bodyPr/>
          <a:lstStyle/>
          <a:p>
            <a:pPr algn="ctr"/>
            <a:r>
              <a:rPr lang="en-US" b="1" noProof="0" dirty="0"/>
              <a:t>Images</a:t>
            </a:r>
          </a:p>
        </p:txBody>
      </p:sp>
      <p:sp>
        <p:nvSpPr>
          <p:cNvPr id="3" name="Slide Number Placeholder 2">
            <a:extLst>
              <a:ext uri="{FF2B5EF4-FFF2-40B4-BE49-F238E27FC236}">
                <a16:creationId xmlns:a16="http://schemas.microsoft.com/office/drawing/2014/main" id="{4953BADC-83AE-1CFA-4CE9-7EF2734CCCA1}"/>
              </a:ext>
            </a:extLst>
          </p:cNvPr>
          <p:cNvSpPr>
            <a:spLocks noGrp="1"/>
          </p:cNvSpPr>
          <p:nvPr>
            <p:ph type="sldNum" sz="quarter" idx="12"/>
          </p:nvPr>
        </p:nvSpPr>
        <p:spPr>
          <a:xfrm>
            <a:off x="8864622" y="641423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4287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90815-5CF8-0EFB-34A0-1F39DF32019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C8C1862-63BB-7CE9-CD33-B17C79356EC9}"/>
              </a:ext>
            </a:extLst>
          </p:cNvPr>
          <p:cNvSpPr>
            <a:spLocks noGrp="1"/>
          </p:cNvSpPr>
          <p:nvPr>
            <p:ph type="title"/>
          </p:nvPr>
        </p:nvSpPr>
        <p:spPr>
          <a:xfrm>
            <a:off x="838200" y="284300"/>
            <a:ext cx="11002285" cy="1143000"/>
          </a:xfrm>
        </p:spPr>
        <p:txBody>
          <a:bodyPr/>
          <a:lstStyle/>
          <a:p>
            <a:r>
              <a:rPr lang="en-US" noProof="0" dirty="0"/>
              <a:t>Images</a:t>
            </a:r>
          </a:p>
        </p:txBody>
      </p:sp>
      <p:sp>
        <p:nvSpPr>
          <p:cNvPr id="3" name="Slide Number Placeholder 2">
            <a:extLst>
              <a:ext uri="{FF2B5EF4-FFF2-40B4-BE49-F238E27FC236}">
                <a16:creationId xmlns:a16="http://schemas.microsoft.com/office/drawing/2014/main" id="{2CA17966-21F4-03F9-F4E4-6EC040BC7E3F}"/>
              </a:ext>
            </a:extLst>
          </p:cNvPr>
          <p:cNvSpPr>
            <a:spLocks noGrp="1"/>
          </p:cNvSpPr>
          <p:nvPr>
            <p:ph type="sldNum" sz="quarter" idx="12"/>
          </p:nvPr>
        </p:nvSpPr>
        <p:spPr>
          <a:xfrm>
            <a:off x="8864622" y="641423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DE55EF8-431D-790E-C86B-553AD50D6632}"/>
              </a:ext>
            </a:extLst>
          </p:cNvPr>
          <p:cNvSpPr txBox="1"/>
          <p:nvPr/>
        </p:nvSpPr>
        <p:spPr>
          <a:xfrm>
            <a:off x="838201" y="1427300"/>
            <a:ext cx="5257800" cy="584096"/>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Images are everywhere in real-world choices!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919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8F65F-4DC2-6077-C344-61E0982ED88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1E7B372-ED8A-6310-97A4-A32400FC4D63}"/>
              </a:ext>
            </a:extLst>
          </p:cNvPr>
          <p:cNvSpPr/>
          <p:nvPr/>
        </p:nvSpPr>
        <p:spPr>
          <a:xfrm>
            <a:off x="5702890" y="0"/>
            <a:ext cx="6489109"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3A5CA45-3914-F42D-98BC-7427703A5D51}"/>
              </a:ext>
            </a:extLst>
          </p:cNvPr>
          <p:cNvSpPr/>
          <p:nvPr/>
        </p:nvSpPr>
        <p:spPr>
          <a:xfrm>
            <a:off x="13341" y="2074691"/>
            <a:ext cx="5689549" cy="4750904"/>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2CDA6BBF-0851-BB61-7F2E-72309DA1ACDE}"/>
              </a:ext>
            </a:extLst>
          </p:cNvPr>
          <p:cNvSpPr>
            <a:spLocks noGrp="1"/>
          </p:cNvSpPr>
          <p:nvPr>
            <p:ph type="title"/>
          </p:nvPr>
        </p:nvSpPr>
        <p:spPr>
          <a:xfrm>
            <a:off x="838200" y="284300"/>
            <a:ext cx="11002285" cy="1143000"/>
          </a:xfrm>
        </p:spPr>
        <p:txBody>
          <a:bodyPr/>
          <a:lstStyle/>
          <a:p>
            <a:r>
              <a:rPr lang="en-US" noProof="0" dirty="0"/>
              <a:t>Images</a:t>
            </a:r>
          </a:p>
        </p:txBody>
      </p:sp>
      <p:sp>
        <p:nvSpPr>
          <p:cNvPr id="3" name="Slide Number Placeholder 2">
            <a:extLst>
              <a:ext uri="{FF2B5EF4-FFF2-40B4-BE49-F238E27FC236}">
                <a16:creationId xmlns:a16="http://schemas.microsoft.com/office/drawing/2014/main" id="{5D6225F3-0CC6-5388-24E2-8EBF5E203F56}"/>
              </a:ext>
            </a:extLst>
          </p:cNvPr>
          <p:cNvSpPr>
            <a:spLocks noGrp="1"/>
          </p:cNvSpPr>
          <p:nvPr>
            <p:ph type="sldNum" sz="quarter" idx="12"/>
          </p:nvPr>
        </p:nvSpPr>
        <p:spPr>
          <a:xfrm>
            <a:off x="8864622" y="641423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BFA2C4F-DD61-8170-611D-40AEEB72EAE5}"/>
              </a:ext>
            </a:extLst>
          </p:cNvPr>
          <p:cNvSpPr txBox="1"/>
          <p:nvPr/>
        </p:nvSpPr>
        <p:spPr>
          <a:xfrm>
            <a:off x="838201" y="1427300"/>
            <a:ext cx="5257800" cy="584096"/>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Images are everywhere in real-world choices!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90FD3CB-4219-73E4-524C-36770B3C7A43}"/>
              </a:ext>
            </a:extLst>
          </p:cNvPr>
          <p:cNvSpPr txBox="1"/>
          <p:nvPr/>
        </p:nvSpPr>
        <p:spPr>
          <a:xfrm>
            <a:off x="5994207" y="190378"/>
            <a:ext cx="569627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panose="020F0502020204030204"/>
                <a:ea typeface="+mn-ea"/>
                <a:cs typeface="+mn-cs"/>
              </a:rPr>
              <a:t>Suppose you visit Delft with your partner and want to eat at a nice grill restaurant.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4472C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panose="020F0502020204030204"/>
                <a:ea typeface="+mn-ea"/>
                <a:cs typeface="+mn-cs"/>
              </a:rPr>
              <a:t>You find these three places in Google near to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4472C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panose="020F0502020204030204"/>
                <a:ea typeface="+mn-ea"/>
                <a:cs typeface="+mn-cs"/>
              </a:rPr>
              <a:t>Which one would you choose?</a:t>
            </a:r>
          </a:p>
        </p:txBody>
      </p:sp>
      <p:grpSp>
        <p:nvGrpSpPr>
          <p:cNvPr id="22" name="Group 21">
            <a:extLst>
              <a:ext uri="{FF2B5EF4-FFF2-40B4-BE49-F238E27FC236}">
                <a16:creationId xmlns:a16="http://schemas.microsoft.com/office/drawing/2014/main" id="{AF932F22-D310-D6D8-4A8C-905110B8BD45}"/>
              </a:ext>
            </a:extLst>
          </p:cNvPr>
          <p:cNvGrpSpPr/>
          <p:nvPr/>
        </p:nvGrpSpPr>
        <p:grpSpPr>
          <a:xfrm>
            <a:off x="7327881" y="2025117"/>
            <a:ext cx="4064558" cy="4717863"/>
            <a:chOff x="7327881" y="2025117"/>
            <a:chExt cx="4064558" cy="4717863"/>
          </a:xfrm>
        </p:grpSpPr>
        <p:grpSp>
          <p:nvGrpSpPr>
            <p:cNvPr id="15" name="Group 14">
              <a:extLst>
                <a:ext uri="{FF2B5EF4-FFF2-40B4-BE49-F238E27FC236}">
                  <a16:creationId xmlns:a16="http://schemas.microsoft.com/office/drawing/2014/main" id="{1B59CDA7-81E2-C355-22BA-41F96BCAADFF}"/>
                </a:ext>
              </a:extLst>
            </p:cNvPr>
            <p:cNvGrpSpPr/>
            <p:nvPr/>
          </p:nvGrpSpPr>
          <p:grpSpPr>
            <a:xfrm>
              <a:off x="7327881" y="2025117"/>
              <a:ext cx="4064558" cy="4717863"/>
              <a:chOff x="1358694" y="40809"/>
              <a:chExt cx="5397500" cy="6265052"/>
            </a:xfrm>
          </p:grpSpPr>
          <p:pic>
            <p:nvPicPr>
              <p:cNvPr id="4" name="Picture 3">
                <a:extLst>
                  <a:ext uri="{FF2B5EF4-FFF2-40B4-BE49-F238E27FC236}">
                    <a16:creationId xmlns:a16="http://schemas.microsoft.com/office/drawing/2014/main" id="{C49D3EB5-E7E8-6678-FAA3-03C82988E426}"/>
                  </a:ext>
                </a:extLst>
              </p:cNvPr>
              <p:cNvPicPr>
                <a:picLocks noChangeAspect="1"/>
              </p:cNvPicPr>
              <p:nvPr/>
            </p:nvPicPr>
            <p:blipFill>
              <a:blip r:embed="rId3"/>
              <a:stretch>
                <a:fillRect/>
              </a:stretch>
            </p:blipFill>
            <p:spPr>
              <a:xfrm>
                <a:off x="1358694" y="40809"/>
                <a:ext cx="5397500" cy="44958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3B50CB6-E208-FB18-B009-E13589BB3D84}"/>
                  </a:ext>
                </a:extLst>
              </p:cNvPr>
              <p:cNvPicPr>
                <a:picLocks noChangeAspect="1"/>
              </p:cNvPicPr>
              <p:nvPr/>
            </p:nvPicPr>
            <p:blipFill>
              <a:blip r:embed="rId4"/>
              <a:stretch>
                <a:fillRect/>
              </a:stretch>
            </p:blipFill>
            <p:spPr>
              <a:xfrm>
                <a:off x="1358694" y="4536609"/>
                <a:ext cx="5397500" cy="1769252"/>
              </a:xfrm>
              <a:prstGeom prst="rect">
                <a:avLst/>
              </a:prstGeom>
              <a:ln>
                <a:noFill/>
              </a:ln>
              <a:effectLst>
                <a:outerShdw blurRad="292100" dist="139700" dir="2700000" algn="tl" rotWithShape="0">
                  <a:srgbClr val="333333">
                    <a:alpha val="65000"/>
                  </a:srgbClr>
                </a:outerShdw>
              </a:effectLst>
            </p:spPr>
          </p:pic>
        </p:grpSp>
        <p:pic>
          <p:nvPicPr>
            <p:cNvPr id="21" name="Picture 20">
              <a:extLst>
                <a:ext uri="{FF2B5EF4-FFF2-40B4-BE49-F238E27FC236}">
                  <a16:creationId xmlns:a16="http://schemas.microsoft.com/office/drawing/2014/main" id="{D863F1D0-1F1C-160D-CD5F-6F469E9D08A7}"/>
                </a:ext>
              </a:extLst>
            </p:cNvPr>
            <p:cNvPicPr>
              <a:picLocks noChangeAspect="1"/>
            </p:cNvPicPr>
            <p:nvPr/>
          </p:nvPicPr>
          <p:blipFill>
            <a:blip r:embed="rId5"/>
            <a:srcRect l="23533" r="18297" b="1313"/>
            <a:stretch/>
          </p:blipFill>
          <p:spPr>
            <a:xfrm>
              <a:off x="10423147" y="4197251"/>
              <a:ext cx="896028" cy="910280"/>
            </a:xfrm>
            <a:prstGeom prst="roundRect">
              <a:avLst>
                <a:gd name="adj" fmla="val 8594"/>
              </a:avLst>
            </a:prstGeom>
            <a:solidFill>
              <a:srgbClr val="FFFFFF">
                <a:shade val="85000"/>
              </a:srgbClr>
            </a:solidFill>
            <a:ln>
              <a:noFill/>
            </a:ln>
            <a:effectLst/>
          </p:spPr>
        </p:pic>
      </p:grpSp>
      <p:sp>
        <p:nvSpPr>
          <p:cNvPr id="11" name="Rounded Rectangle 10">
            <a:extLst>
              <a:ext uri="{FF2B5EF4-FFF2-40B4-BE49-F238E27FC236}">
                <a16:creationId xmlns:a16="http://schemas.microsoft.com/office/drawing/2014/main" id="{C073A2D2-622C-53BA-8201-1C9A40A0C5C5}"/>
              </a:ext>
            </a:extLst>
          </p:cNvPr>
          <p:cNvSpPr/>
          <p:nvPr/>
        </p:nvSpPr>
        <p:spPr>
          <a:xfrm>
            <a:off x="10369353" y="2601481"/>
            <a:ext cx="966977" cy="92310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8937155B-D2D5-3070-881D-57DA24115CB6}"/>
              </a:ext>
            </a:extLst>
          </p:cNvPr>
          <p:cNvSpPr/>
          <p:nvPr/>
        </p:nvSpPr>
        <p:spPr>
          <a:xfrm>
            <a:off x="10362472" y="4181873"/>
            <a:ext cx="966977" cy="92310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FA2DD89D-35AF-D631-15EC-8E5792FCCA6E}"/>
              </a:ext>
            </a:extLst>
          </p:cNvPr>
          <p:cNvSpPr/>
          <p:nvPr/>
        </p:nvSpPr>
        <p:spPr>
          <a:xfrm>
            <a:off x="10369353" y="5503925"/>
            <a:ext cx="966977" cy="92310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552CFDE5-79B1-9A95-FF09-24A3BE45E89A}"/>
              </a:ext>
            </a:extLst>
          </p:cNvPr>
          <p:cNvPicPr>
            <a:picLocks noChangeAspect="1"/>
          </p:cNvPicPr>
          <p:nvPr/>
        </p:nvPicPr>
        <p:blipFill>
          <a:blip r:embed="rId6"/>
          <a:srcRect l="884"/>
          <a:stretch/>
        </p:blipFill>
        <p:spPr>
          <a:xfrm>
            <a:off x="405112" y="2287378"/>
            <a:ext cx="6084000" cy="367810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C00E9F0A-FF50-2769-7C8E-0BCE46D88EA8}"/>
              </a:ext>
            </a:extLst>
          </p:cNvPr>
          <p:cNvPicPr>
            <a:picLocks noChangeAspect="1"/>
          </p:cNvPicPr>
          <p:nvPr/>
        </p:nvPicPr>
        <p:blipFill>
          <a:blip r:embed="rId5"/>
          <a:srcRect l="1" r="583" b="1313"/>
          <a:stretch/>
        </p:blipFill>
        <p:spPr>
          <a:xfrm>
            <a:off x="637573" y="2737973"/>
            <a:ext cx="6084000" cy="3616478"/>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63839AB6-F302-7A07-1A3D-73AA00769444}"/>
              </a:ext>
            </a:extLst>
          </p:cNvPr>
          <p:cNvPicPr>
            <a:picLocks noChangeAspect="1"/>
          </p:cNvPicPr>
          <p:nvPr/>
        </p:nvPicPr>
        <p:blipFill>
          <a:blip r:embed="rId7"/>
          <a:stretch>
            <a:fillRect/>
          </a:stretch>
        </p:blipFill>
        <p:spPr>
          <a:xfrm>
            <a:off x="940727" y="3136738"/>
            <a:ext cx="6084000" cy="3606685"/>
          </a:xfrm>
          <a:prstGeom prst="rect">
            <a:avLst/>
          </a:prstGeom>
          <a:ln>
            <a:noFill/>
          </a:ln>
          <a:effectLst>
            <a:outerShdw blurRad="292100" dist="139700" dir="2700000" algn="tl" rotWithShape="0">
              <a:srgbClr val="333333">
                <a:alpha val="65000"/>
              </a:srgbClr>
            </a:outerShdw>
          </a:effectLst>
        </p:spPr>
      </p:pic>
      <p:pic>
        <p:nvPicPr>
          <p:cNvPr id="1026" name="Picture 2" descr="Attractions and Places to Visit in Delft">
            <a:extLst>
              <a:ext uri="{FF2B5EF4-FFF2-40B4-BE49-F238E27FC236}">
                <a16:creationId xmlns:a16="http://schemas.microsoft.com/office/drawing/2014/main" id="{581384F6-E9B5-E53F-4AE3-797FD315BD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99" y="2763968"/>
            <a:ext cx="5410027" cy="36066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75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026"/>
                                        </p:tgtEl>
                                      </p:cBhvr>
                                    </p:animEffect>
                                    <p:set>
                                      <p:cBhvr>
                                        <p:cTn id="13" dur="1" fill="hold">
                                          <p:stCondLst>
                                            <p:cond delay="499"/>
                                          </p:stCondLst>
                                        </p:cTn>
                                        <p:tgtEl>
                                          <p:spTgt spid="102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xit" presetSubtype="0" fill="hold" grpId="0" nodeType="with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78F6D-D42E-B609-3455-8DF7EA4676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C05245-82D1-6100-7B7F-C5DE6A39F2B0}"/>
              </a:ext>
            </a:extLst>
          </p:cNvPr>
          <p:cNvSpPr txBox="1"/>
          <p:nvPr/>
        </p:nvSpPr>
        <p:spPr>
          <a:xfrm>
            <a:off x="838201" y="1427300"/>
            <a:ext cx="5257800" cy="533500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Images are everywhere in real-world choices!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Humans can process information embedded in images more easily than when it is presented in text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D22EA9EB-AFB4-15B1-162D-32858DF28148}"/>
              </a:ext>
            </a:extLst>
          </p:cNvPr>
          <p:cNvSpPr>
            <a:spLocks noGrp="1"/>
          </p:cNvSpPr>
          <p:nvPr>
            <p:ph type="title"/>
          </p:nvPr>
        </p:nvSpPr>
        <p:spPr>
          <a:xfrm>
            <a:off x="820132" y="284300"/>
            <a:ext cx="11020354" cy="1143000"/>
          </a:xfrm>
        </p:spPr>
        <p:txBody>
          <a:bodyPr/>
          <a:lstStyle/>
          <a:p>
            <a:r>
              <a:rPr lang="en-US" noProof="0" dirty="0"/>
              <a:t>Images</a:t>
            </a:r>
          </a:p>
        </p:txBody>
      </p:sp>
      <p:sp>
        <p:nvSpPr>
          <p:cNvPr id="3" name="Slide Number Placeholder 2">
            <a:extLst>
              <a:ext uri="{FF2B5EF4-FFF2-40B4-BE49-F238E27FC236}">
                <a16:creationId xmlns:a16="http://schemas.microsoft.com/office/drawing/2014/main" id="{63A2835D-86B1-192A-F4A7-32AD01B348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descr="Vision: Is Eyesight Our Most Important Sense?">
            <a:extLst>
              <a:ext uri="{FF2B5EF4-FFF2-40B4-BE49-F238E27FC236}">
                <a16:creationId xmlns:a16="http://schemas.microsoft.com/office/drawing/2014/main" id="{B70B5467-B887-4EC8-0B6D-114545DC50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70" r="18593"/>
          <a:stretch/>
        </p:blipFill>
        <p:spPr bwMode="auto">
          <a:xfrm>
            <a:off x="6318606" y="0"/>
            <a:ext cx="587339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213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DDB25-A3DB-5211-30F0-A625EA66E79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0123072-684C-5E9B-3616-1E1707A0268E}"/>
              </a:ext>
            </a:extLst>
          </p:cNvPr>
          <p:cNvSpPr/>
          <p:nvPr/>
        </p:nvSpPr>
        <p:spPr>
          <a:xfrm>
            <a:off x="6656832" y="0"/>
            <a:ext cx="5535167"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A113458-932E-849A-0676-B1E8C5A14677}"/>
              </a:ext>
            </a:extLst>
          </p:cNvPr>
          <p:cNvSpPr/>
          <p:nvPr/>
        </p:nvSpPr>
        <p:spPr>
          <a:xfrm>
            <a:off x="13341" y="3889247"/>
            <a:ext cx="6643491" cy="296875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C7ABA98-6E20-D29C-569A-ACC54BC7D114}"/>
              </a:ext>
            </a:extLst>
          </p:cNvPr>
          <p:cNvSpPr txBox="1"/>
          <p:nvPr/>
        </p:nvSpPr>
        <p:spPr>
          <a:xfrm>
            <a:off x="838201" y="1427300"/>
            <a:ext cx="5257800" cy="533500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Images are everywhere in real-world choices!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Humans can process information embedded in images more easily than when it is presented in text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D7D41AD3-9AF8-5F38-9AEB-C9C5745F2308}"/>
              </a:ext>
            </a:extLst>
          </p:cNvPr>
          <p:cNvSpPr>
            <a:spLocks noGrp="1"/>
          </p:cNvSpPr>
          <p:nvPr>
            <p:ph type="title"/>
          </p:nvPr>
        </p:nvSpPr>
        <p:spPr>
          <a:xfrm>
            <a:off x="820132" y="284300"/>
            <a:ext cx="11020354" cy="1143000"/>
          </a:xfrm>
        </p:spPr>
        <p:txBody>
          <a:bodyPr/>
          <a:lstStyle/>
          <a:p>
            <a:r>
              <a:rPr lang="en-US" noProof="0" dirty="0"/>
              <a:t>Images</a:t>
            </a:r>
          </a:p>
        </p:txBody>
      </p:sp>
      <p:sp>
        <p:nvSpPr>
          <p:cNvPr id="3" name="Slide Number Placeholder 2">
            <a:extLst>
              <a:ext uri="{FF2B5EF4-FFF2-40B4-BE49-F238E27FC236}">
                <a16:creationId xmlns:a16="http://schemas.microsoft.com/office/drawing/2014/main" id="{54B9992B-6558-13AC-886B-DBE3DE14E2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CF10941-D948-FAE2-0F93-0C6F273A426C}"/>
              </a:ext>
            </a:extLst>
          </p:cNvPr>
          <p:cNvGrpSpPr/>
          <p:nvPr/>
        </p:nvGrpSpPr>
        <p:grpSpPr>
          <a:xfrm>
            <a:off x="7035048" y="186764"/>
            <a:ext cx="4718039" cy="6478000"/>
            <a:chOff x="7035048" y="186764"/>
            <a:chExt cx="4718039" cy="6478000"/>
          </a:xfrm>
        </p:grpSpPr>
        <p:pic>
          <p:nvPicPr>
            <p:cNvPr id="4" name="Picture 3">
              <a:extLst>
                <a:ext uri="{FF2B5EF4-FFF2-40B4-BE49-F238E27FC236}">
                  <a16:creationId xmlns:a16="http://schemas.microsoft.com/office/drawing/2014/main" id="{664EC87E-18F1-9B15-406A-978F8FBE263B}"/>
                </a:ext>
              </a:extLst>
            </p:cNvPr>
            <p:cNvPicPr>
              <a:picLocks noChangeAspect="1"/>
            </p:cNvPicPr>
            <p:nvPr/>
          </p:nvPicPr>
          <p:blipFill>
            <a:blip r:embed="rId3"/>
            <a:stretch>
              <a:fillRect/>
            </a:stretch>
          </p:blipFill>
          <p:spPr>
            <a:xfrm>
              <a:off x="7035048" y="186764"/>
              <a:ext cx="4718039" cy="314535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C35497F-ABAB-F60E-8D09-99CBBA83D450}"/>
                </a:ext>
              </a:extLst>
            </p:cNvPr>
            <p:cNvPicPr>
              <a:picLocks noChangeAspect="1"/>
            </p:cNvPicPr>
            <p:nvPr/>
          </p:nvPicPr>
          <p:blipFill>
            <a:blip r:embed="rId4"/>
            <a:stretch>
              <a:fillRect/>
            </a:stretch>
          </p:blipFill>
          <p:spPr>
            <a:xfrm>
              <a:off x="7035048" y="3519405"/>
              <a:ext cx="4718039" cy="3145359"/>
            </a:xfrm>
            <a:prstGeom prst="rect">
              <a:avLst/>
            </a:prstGeom>
            <a:ln>
              <a:noFill/>
            </a:ln>
            <a:effectLst>
              <a:outerShdw blurRad="292100" dist="139700" dir="2700000" algn="tl" rotWithShape="0">
                <a:srgbClr val="333333">
                  <a:alpha val="65000"/>
                </a:srgbClr>
              </a:outerShdw>
            </a:effectLst>
          </p:spPr>
        </p:pic>
      </p:grpSp>
      <p:sp>
        <p:nvSpPr>
          <p:cNvPr id="11" name="TextBox 10">
            <a:extLst>
              <a:ext uri="{FF2B5EF4-FFF2-40B4-BE49-F238E27FC236}">
                <a16:creationId xmlns:a16="http://schemas.microsoft.com/office/drawing/2014/main" id="{C51E4DC5-DDC6-645A-A53A-CE2F0DE7CCCC}"/>
              </a:ext>
            </a:extLst>
          </p:cNvPr>
          <p:cNvSpPr txBox="1"/>
          <p:nvPr/>
        </p:nvSpPr>
        <p:spPr>
          <a:xfrm>
            <a:off x="838200" y="4916422"/>
            <a:ext cx="5757935" cy="113801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070C0"/>
                </a:solidFill>
                <a:effectLst/>
                <a:uLnTx/>
                <a:uFillTx/>
                <a:latin typeface="Calibri" panose="020F0502020204030204"/>
                <a:ea typeface="+mn-ea"/>
                <a:cs typeface="+mn-cs"/>
              </a:rPr>
              <a:t>In which neighbourhood would YOU prefer to live?</a:t>
            </a:r>
            <a:r>
              <a:rPr kumimoji="0" lang="en-GB" sz="3600" b="0" i="0" u="none" strike="noStrike" kern="1200" cap="none" spc="0" normalizeH="0" baseline="0" noProof="0" dirty="0">
                <a:ln>
                  <a:noFill/>
                </a:ln>
                <a:solidFill>
                  <a:srgbClr val="0070C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74978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B78ED-F9D7-4157-30EC-DB886B902C8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B37642A-1411-231E-85D9-9432D85DADB3}"/>
              </a:ext>
            </a:extLst>
          </p:cNvPr>
          <p:cNvSpPr/>
          <p:nvPr/>
        </p:nvSpPr>
        <p:spPr>
          <a:xfrm>
            <a:off x="6656832" y="0"/>
            <a:ext cx="5535167"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F87E365-E307-B7C2-771A-2F52ADBCFEA3}"/>
              </a:ext>
            </a:extLst>
          </p:cNvPr>
          <p:cNvSpPr/>
          <p:nvPr/>
        </p:nvSpPr>
        <p:spPr>
          <a:xfrm>
            <a:off x="13341" y="3889247"/>
            <a:ext cx="6643491" cy="296875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19CC7E1-A738-24FA-B84E-0B719CCA7939}"/>
              </a:ext>
            </a:extLst>
          </p:cNvPr>
          <p:cNvSpPr txBox="1"/>
          <p:nvPr/>
        </p:nvSpPr>
        <p:spPr>
          <a:xfrm>
            <a:off x="838201" y="1427300"/>
            <a:ext cx="5257800" cy="533500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Images are everywhere in real-world choices!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Humans can process information embedded in images more easily than when it is presented in text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5C4FBF4-D06E-8F1D-6448-9682F2FA8788}"/>
              </a:ext>
            </a:extLst>
          </p:cNvPr>
          <p:cNvSpPr>
            <a:spLocks noGrp="1"/>
          </p:cNvSpPr>
          <p:nvPr>
            <p:ph type="title"/>
          </p:nvPr>
        </p:nvSpPr>
        <p:spPr>
          <a:xfrm>
            <a:off x="820132" y="284300"/>
            <a:ext cx="11020354" cy="1143000"/>
          </a:xfrm>
        </p:spPr>
        <p:txBody>
          <a:bodyPr/>
          <a:lstStyle/>
          <a:p>
            <a:r>
              <a:rPr lang="en-US" noProof="0" dirty="0"/>
              <a:t>Images</a:t>
            </a:r>
          </a:p>
        </p:txBody>
      </p:sp>
      <p:sp>
        <p:nvSpPr>
          <p:cNvPr id="3" name="Slide Number Placeholder 2">
            <a:extLst>
              <a:ext uri="{FF2B5EF4-FFF2-40B4-BE49-F238E27FC236}">
                <a16:creationId xmlns:a16="http://schemas.microsoft.com/office/drawing/2014/main" id="{2DD6474F-DEB4-6C27-4651-CCAB1FC1A7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F2189E3-D6D1-0CF9-49E7-705D3BC19BA5}"/>
              </a:ext>
            </a:extLst>
          </p:cNvPr>
          <p:cNvSpPr txBox="1"/>
          <p:nvPr/>
        </p:nvSpPr>
        <p:spPr>
          <a:xfrm>
            <a:off x="838200" y="4916422"/>
            <a:ext cx="5757935" cy="113801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070C0"/>
                </a:solidFill>
                <a:effectLst/>
                <a:uLnTx/>
                <a:uFillTx/>
                <a:latin typeface="Calibri" panose="020F0502020204030204"/>
                <a:ea typeface="+mn-ea"/>
                <a:cs typeface="+mn-cs"/>
              </a:rPr>
              <a:t>In which neighbourhood would YOU prefer to live?</a:t>
            </a:r>
            <a:r>
              <a:rPr kumimoji="0" lang="en-GB" sz="3600" b="0" i="0" u="none" strike="noStrike" kern="1200" cap="none" spc="0" normalizeH="0" baseline="0" noProof="0" dirty="0">
                <a:ln>
                  <a:noFill/>
                </a:ln>
                <a:solidFill>
                  <a:srgbClr val="0070C0"/>
                </a:solidFill>
                <a:effectLst/>
                <a:uLnTx/>
                <a:uFillTx/>
                <a:latin typeface="Calibri" panose="020F0502020204030204"/>
                <a:ea typeface="+mn-ea"/>
                <a:cs typeface="+mn-cs"/>
              </a:rPr>
              <a:t> </a:t>
            </a:r>
          </a:p>
        </p:txBody>
      </p:sp>
      <p:grpSp>
        <p:nvGrpSpPr>
          <p:cNvPr id="13" name="Group 12">
            <a:extLst>
              <a:ext uri="{FF2B5EF4-FFF2-40B4-BE49-F238E27FC236}">
                <a16:creationId xmlns:a16="http://schemas.microsoft.com/office/drawing/2014/main" id="{B2B7AE77-59AB-50D5-7317-D7A7A6FFE98F}"/>
              </a:ext>
            </a:extLst>
          </p:cNvPr>
          <p:cNvGrpSpPr/>
          <p:nvPr/>
        </p:nvGrpSpPr>
        <p:grpSpPr>
          <a:xfrm>
            <a:off x="7035048" y="136525"/>
            <a:ext cx="4752000" cy="6584950"/>
            <a:chOff x="7035048" y="136525"/>
            <a:chExt cx="4752000" cy="6584950"/>
          </a:xfrm>
        </p:grpSpPr>
        <p:sp>
          <p:nvSpPr>
            <p:cNvPr id="6" name="TextBox 5">
              <a:extLst>
                <a:ext uri="{FF2B5EF4-FFF2-40B4-BE49-F238E27FC236}">
                  <a16:creationId xmlns:a16="http://schemas.microsoft.com/office/drawing/2014/main" id="{A656DD9A-DBC3-0FA4-0788-16673E776CAE}"/>
                </a:ext>
              </a:extLst>
            </p:cNvPr>
            <p:cNvSpPr txBox="1"/>
            <p:nvPr/>
          </p:nvSpPr>
          <p:spPr>
            <a:xfrm>
              <a:off x="7035048" y="136525"/>
              <a:ext cx="4752000" cy="3168000"/>
            </a:xfrm>
            <a:prstGeom prst="rect">
              <a:avLst/>
            </a:prstGeom>
            <a:noFill/>
            <a:ln>
              <a:solidFill>
                <a:schemeClr val="tx1"/>
              </a:solidFill>
            </a:ln>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The image depicts a residential apartment building with four stories. The building has a uniform architectural style typical of mid-20th-century urban housing. Each floor features a series of rectangular windows, some with small balconies. The facade is predominantly brown with white window frames. In front of the building, there is a sidewalk and a bike path, separated by a row of low shrubs and greenery. A few trees are visible, one on the right and one on the left, with bare branches suggesting it might be late autumn or winter. A street lamp is positioned near the sidewalk, and a larger, multi-story building is partially visible in the background to the left. </a:t>
              </a:r>
            </a:p>
          </p:txBody>
        </p:sp>
        <p:sp>
          <p:nvSpPr>
            <p:cNvPr id="8" name="TextBox 7">
              <a:extLst>
                <a:ext uri="{FF2B5EF4-FFF2-40B4-BE49-F238E27FC236}">
                  <a16:creationId xmlns:a16="http://schemas.microsoft.com/office/drawing/2014/main" id="{32425456-8E83-10D0-CEE6-ED10001788B9}"/>
                </a:ext>
              </a:extLst>
            </p:cNvPr>
            <p:cNvSpPr txBox="1"/>
            <p:nvPr/>
          </p:nvSpPr>
          <p:spPr>
            <a:xfrm>
              <a:off x="7035048" y="3553475"/>
              <a:ext cx="4752000" cy="3168000"/>
            </a:xfrm>
            <a:prstGeom prst="rect">
              <a:avLst/>
            </a:prstGeom>
            <a:noFill/>
            <a:ln>
              <a:solidFill>
                <a:schemeClr val="tx1"/>
              </a:solidFill>
            </a:ln>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The image shows a residential street with three detached houses. Each house has a distinct architectural style. (Left): This house features a dark roof with a steep pitch and dormer windows. The facade is brick, with white trim around the windows. A white car is parked in the driveway, which is lined with greenery and flowers. (Centre) This house has a red-tiled roof with a prominent gable. The facade is also brick, and there is a lamp post on the left side of the entrance. The driveway is paved and leads to a garage at the back. (Right)This house has a similar roof style to the centre house but with a more muted red colour. The brick facade is complemented by white-framed</a:t>
              </a:r>
            </a:p>
          </p:txBody>
        </p:sp>
      </p:grpSp>
    </p:spTree>
    <p:extLst>
      <p:ext uri="{BB962C8B-B14F-4D97-AF65-F5344CB8AC3E}">
        <p14:creationId xmlns:p14="http://schemas.microsoft.com/office/powerpoint/2010/main" val="329306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28155-930E-133E-8D17-249A2DB2BD8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2C19F979-953A-38CE-F4B2-EE8D101D2D14}"/>
              </a:ext>
            </a:extLst>
          </p:cNvPr>
          <p:cNvSpPr>
            <a:spLocks noGrp="1"/>
          </p:cNvSpPr>
          <p:nvPr>
            <p:ph type="title"/>
          </p:nvPr>
        </p:nvSpPr>
        <p:spPr>
          <a:xfrm>
            <a:off x="820132" y="284300"/>
            <a:ext cx="11020354" cy="1143000"/>
          </a:xfrm>
        </p:spPr>
        <p:txBody>
          <a:bodyPr>
            <a:normAutofit/>
          </a:bodyPr>
          <a:lstStyle/>
          <a:p>
            <a:r>
              <a:rPr lang="en-US" noProof="0" dirty="0"/>
              <a:t>Images</a:t>
            </a:r>
          </a:p>
        </p:txBody>
      </p:sp>
      <p:sp>
        <p:nvSpPr>
          <p:cNvPr id="3" name="Slide Number Placeholder 2">
            <a:extLst>
              <a:ext uri="{FF2B5EF4-FFF2-40B4-BE49-F238E27FC236}">
                <a16:creationId xmlns:a16="http://schemas.microsoft.com/office/drawing/2014/main" id="{15274CD7-9D6E-FBD8-C92E-3B720D8EF0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55FAC74-6FFD-1730-E877-5897FBCC55D9}"/>
              </a:ext>
            </a:extLst>
          </p:cNvPr>
          <p:cNvSpPr txBox="1"/>
          <p:nvPr/>
        </p:nvSpPr>
        <p:spPr>
          <a:xfrm>
            <a:off x="838201" y="1427300"/>
            <a:ext cx="5257800" cy="533500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Images are everywhere in real-world choices!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Humans can process information embedded in images more easily than when it is presented in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Images can encode information that is difficult to convey in text or numbers: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Scale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Texture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Quality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Continuity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Common orientation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Symmetry</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98" name="Picture 2" descr="Fish Scales PBR Texture">
            <a:extLst>
              <a:ext uri="{FF2B5EF4-FFF2-40B4-BE49-F238E27FC236}">
                <a16:creationId xmlns:a16="http://schemas.microsoft.com/office/drawing/2014/main" id="{0E78B40F-E0C7-323A-BCF3-5B7DE05735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02" r="7503"/>
          <a:stretch/>
        </p:blipFill>
        <p:spPr bwMode="auto">
          <a:xfrm>
            <a:off x="6330309" y="0"/>
            <a:ext cx="577407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60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95521-00F1-0EEF-4251-F01E0BE76D9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C3CC6C1-C148-A9B3-019D-0F4FC36D5A32}"/>
              </a:ext>
            </a:extLst>
          </p:cNvPr>
          <p:cNvSpPr>
            <a:spLocks noGrp="1"/>
          </p:cNvSpPr>
          <p:nvPr>
            <p:ph type="title"/>
          </p:nvPr>
        </p:nvSpPr>
        <p:spPr>
          <a:xfrm>
            <a:off x="820132" y="284300"/>
            <a:ext cx="11020354" cy="1143000"/>
          </a:xfrm>
        </p:spPr>
        <p:txBody>
          <a:bodyPr>
            <a:normAutofit/>
          </a:bodyPr>
          <a:lstStyle/>
          <a:p>
            <a:r>
              <a:rPr lang="en-US" noProof="0" dirty="0"/>
              <a:t>Images</a:t>
            </a:r>
          </a:p>
        </p:txBody>
      </p:sp>
      <p:sp>
        <p:nvSpPr>
          <p:cNvPr id="3" name="Slide Number Placeholder 2">
            <a:extLst>
              <a:ext uri="{FF2B5EF4-FFF2-40B4-BE49-F238E27FC236}">
                <a16:creationId xmlns:a16="http://schemas.microsoft.com/office/drawing/2014/main" id="{6C24FFCF-FB85-C165-C2C9-316FFEEB0A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13ADE80-FD5A-70E1-37A7-B803714CBDF5}"/>
              </a:ext>
            </a:extLst>
          </p:cNvPr>
          <p:cNvSpPr txBox="1"/>
          <p:nvPr/>
        </p:nvSpPr>
        <p:spPr>
          <a:xfrm>
            <a:off x="838201" y="1427300"/>
            <a:ext cx="5257800" cy="533500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Images are everywhere in real-world choices!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Humans can process information embedded in images more easily than when it is presented in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Images can encode information that is difficult to convey in text or numbers: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Scale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Texture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Quality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Continuity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Common orientation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Symmetry</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F5D377D-4079-2070-A1F7-D6C63F3B41F7}"/>
              </a:ext>
            </a:extLst>
          </p:cNvPr>
          <p:cNvSpPr txBox="1"/>
          <p:nvPr/>
        </p:nvSpPr>
        <p:spPr>
          <a:xfrm>
            <a:off x="6096000" y="4615092"/>
            <a:ext cx="5744486" cy="163121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The use of Images in stated choice </a:t>
            </a: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experiments can make the experiment </a:t>
            </a: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more natural/realistic</a:t>
            </a: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 than text-based SC</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srgbClr val="70AD47"/>
                </a:solidFill>
                <a:effectLst/>
                <a:uLnTx/>
                <a:uFillTx/>
                <a:latin typeface="Calibri" panose="020F0502020204030204"/>
                <a:ea typeface="+mn-ea"/>
                <a:cs typeface="+mn-cs"/>
              </a:rPr>
              <a:t>Increasing the </a:t>
            </a:r>
            <a:r>
              <a:rPr kumimoji="0" lang="en-US" sz="2800" b="1" u="sng" strike="noStrike" kern="1200" cap="none" spc="0" normalizeH="0" baseline="0" noProof="0" dirty="0">
                <a:ln>
                  <a:noFill/>
                </a:ln>
                <a:solidFill>
                  <a:srgbClr val="70AD47"/>
                </a:solidFill>
                <a:effectLst/>
                <a:uLnTx/>
                <a:uFillTx/>
                <a:latin typeface="Calibri" panose="020F0502020204030204"/>
                <a:ea typeface="+mn-ea"/>
                <a:cs typeface="+mn-cs"/>
              </a:rPr>
              <a:t>validity</a:t>
            </a:r>
          </a:p>
        </p:txBody>
      </p:sp>
      <p:sp>
        <p:nvSpPr>
          <p:cNvPr id="6" name="Right Brace 5">
            <a:extLst>
              <a:ext uri="{FF2B5EF4-FFF2-40B4-BE49-F238E27FC236}">
                <a16:creationId xmlns:a16="http://schemas.microsoft.com/office/drawing/2014/main" id="{46E67120-A1A4-D4D7-08A6-D74EE65CD3DD}"/>
              </a:ext>
            </a:extLst>
          </p:cNvPr>
          <p:cNvSpPr/>
          <p:nvPr/>
        </p:nvSpPr>
        <p:spPr>
          <a:xfrm>
            <a:off x="5843749" y="1271752"/>
            <a:ext cx="241738" cy="544972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065C0F73-EB82-3D1E-5412-06DB50DE6056}"/>
              </a:ext>
            </a:extLst>
          </p:cNvPr>
          <p:cNvPicPr>
            <a:picLocks noChangeAspect="1"/>
          </p:cNvPicPr>
          <p:nvPr/>
        </p:nvPicPr>
        <p:blipFill>
          <a:blip r:embed="rId3">
            <a:biLevel thresh="75000"/>
          </a:blip>
          <a:stretch>
            <a:fillRect/>
          </a:stretch>
        </p:blipFill>
        <p:spPr>
          <a:xfrm>
            <a:off x="7380123" y="1271752"/>
            <a:ext cx="2460953" cy="2862077"/>
          </a:xfrm>
          <a:prstGeom prst="rect">
            <a:avLst/>
          </a:prstGeom>
        </p:spPr>
      </p:pic>
    </p:spTree>
    <p:extLst>
      <p:ext uri="{BB962C8B-B14F-4D97-AF65-F5344CB8AC3E}">
        <p14:creationId xmlns:p14="http://schemas.microsoft.com/office/powerpoint/2010/main" val="3548358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34D10-7DE8-B5A9-A0E1-351B189DE9C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507820-6299-1FF0-00B6-BF442DB61F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AC6A8D5-B6D3-A578-A9BF-8D186DE0EB03}"/>
              </a:ext>
            </a:extLst>
          </p:cNvPr>
          <p:cNvSpPr>
            <a:spLocks noGrp="1"/>
          </p:cNvSpPr>
          <p:nvPr>
            <p:ph type="title"/>
          </p:nvPr>
        </p:nvSpPr>
        <p:spPr>
          <a:xfrm>
            <a:off x="820132" y="284300"/>
            <a:ext cx="11020354" cy="1143000"/>
          </a:xfrm>
        </p:spPr>
        <p:txBody>
          <a:bodyPr>
            <a:normAutofit/>
          </a:bodyPr>
          <a:lstStyle/>
          <a:p>
            <a:r>
              <a:rPr lang="en-US" noProof="0" dirty="0"/>
              <a:t>Images</a:t>
            </a:r>
          </a:p>
        </p:txBody>
      </p:sp>
      <p:grpSp>
        <p:nvGrpSpPr>
          <p:cNvPr id="12" name="Group 11">
            <a:extLst>
              <a:ext uri="{FF2B5EF4-FFF2-40B4-BE49-F238E27FC236}">
                <a16:creationId xmlns:a16="http://schemas.microsoft.com/office/drawing/2014/main" id="{B878622E-8558-6450-D58D-E3E89670B6E8}"/>
              </a:ext>
            </a:extLst>
          </p:cNvPr>
          <p:cNvGrpSpPr/>
          <p:nvPr/>
        </p:nvGrpSpPr>
        <p:grpSpPr>
          <a:xfrm>
            <a:off x="5044098" y="489508"/>
            <a:ext cx="6796390" cy="5041326"/>
            <a:chOff x="5044098" y="489508"/>
            <a:chExt cx="6796390" cy="5041326"/>
          </a:xfrm>
        </p:grpSpPr>
        <p:pic>
          <p:nvPicPr>
            <p:cNvPr id="4" name="Picture 3">
              <a:extLst>
                <a:ext uri="{FF2B5EF4-FFF2-40B4-BE49-F238E27FC236}">
                  <a16:creationId xmlns:a16="http://schemas.microsoft.com/office/drawing/2014/main" id="{4DD2FD70-472B-18B8-6AA0-FC5E030E98F2}"/>
                </a:ext>
              </a:extLst>
            </p:cNvPr>
            <p:cNvPicPr>
              <a:picLocks noChangeAspect="1"/>
            </p:cNvPicPr>
            <p:nvPr/>
          </p:nvPicPr>
          <p:blipFill>
            <a:blip r:embed="rId3"/>
            <a:stretch>
              <a:fillRect/>
            </a:stretch>
          </p:blipFill>
          <p:spPr>
            <a:xfrm>
              <a:off x="5715506" y="1427300"/>
              <a:ext cx="6124980" cy="4103534"/>
            </a:xfrm>
            <a:prstGeom prst="rect">
              <a:avLst/>
            </a:prstGeom>
          </p:spPr>
        </p:pic>
        <p:sp>
          <p:nvSpPr>
            <p:cNvPr id="6" name="Left Brace 5">
              <a:extLst>
                <a:ext uri="{FF2B5EF4-FFF2-40B4-BE49-F238E27FC236}">
                  <a16:creationId xmlns:a16="http://schemas.microsoft.com/office/drawing/2014/main" id="{FF163B12-2B78-CAA0-1CD6-05E4F95B3D41}"/>
                </a:ext>
              </a:extLst>
            </p:cNvPr>
            <p:cNvSpPr/>
            <p:nvPr/>
          </p:nvSpPr>
          <p:spPr>
            <a:xfrm rot="5400000">
              <a:off x="8815844" y="-1697476"/>
              <a:ext cx="186813" cy="5862475"/>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B4E4BE8-A3B5-0697-33A7-3FD3066E8EB5}"/>
                </a:ext>
              </a:extLst>
            </p:cNvPr>
            <p:cNvSpPr txBox="1"/>
            <p:nvPr/>
          </p:nvSpPr>
          <p:spPr>
            <a:xfrm>
              <a:off x="6619814" y="489508"/>
              <a:ext cx="4316363" cy="65857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C00000"/>
                  </a:solidFill>
                  <a:effectLst/>
                  <a:uLnTx/>
                  <a:uFillTx/>
                  <a:latin typeface="Calibri" panose="020F0502020204030204"/>
                  <a:ea typeface="+mn-ea"/>
                  <a:cs typeface="+mn-cs"/>
                </a:rPr>
                <a:t>A column corresponds to a variable with a specific semantic meaning</a:t>
              </a:r>
              <a:endPar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0" name="Left Brace 9">
              <a:extLst>
                <a:ext uri="{FF2B5EF4-FFF2-40B4-BE49-F238E27FC236}">
                  <a16:creationId xmlns:a16="http://schemas.microsoft.com/office/drawing/2014/main" id="{48AED594-42CE-EC3E-98BD-766A8A28769B}"/>
                </a:ext>
              </a:extLst>
            </p:cNvPr>
            <p:cNvSpPr/>
            <p:nvPr/>
          </p:nvSpPr>
          <p:spPr>
            <a:xfrm>
              <a:off x="5385375" y="1427300"/>
              <a:ext cx="169852" cy="410353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7633BD2-0F0E-6134-EABE-1D0CEBC7D874}"/>
                </a:ext>
              </a:extLst>
            </p:cNvPr>
            <p:cNvSpPr txBox="1"/>
            <p:nvPr/>
          </p:nvSpPr>
          <p:spPr>
            <a:xfrm rot="16200000">
              <a:off x="3215202" y="3043366"/>
              <a:ext cx="4316363" cy="65857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C00000"/>
                  </a:solidFill>
                  <a:effectLst/>
                  <a:uLnTx/>
                  <a:uFillTx/>
                  <a:latin typeface="Calibri" panose="020F0502020204030204"/>
                  <a:ea typeface="+mn-ea"/>
                  <a:cs typeface="+mn-cs"/>
                </a:rPr>
                <a:t>rows = observations</a:t>
              </a:r>
              <a:endPar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sp>
        <p:nvSpPr>
          <p:cNvPr id="5" name="TextBox 4">
            <a:extLst>
              <a:ext uri="{FF2B5EF4-FFF2-40B4-BE49-F238E27FC236}">
                <a16:creationId xmlns:a16="http://schemas.microsoft.com/office/drawing/2014/main" id="{82AEEBC4-94A0-AC63-1938-89C4AE87EE1C}"/>
              </a:ext>
            </a:extLst>
          </p:cNvPr>
          <p:cNvSpPr txBox="1"/>
          <p:nvPr/>
        </p:nvSpPr>
        <p:spPr>
          <a:xfrm>
            <a:off x="820131" y="1427300"/>
            <a:ext cx="4289901" cy="364813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Then, why are we not using a lot more images in our stated choice experiments?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Choice models work with tabular,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structured data</a:t>
            </a:r>
          </a:p>
        </p:txBody>
      </p:sp>
      <p:pic>
        <p:nvPicPr>
          <p:cNvPr id="2" name="Picture 1">
            <a:extLst>
              <a:ext uri="{FF2B5EF4-FFF2-40B4-BE49-F238E27FC236}">
                <a16:creationId xmlns:a16="http://schemas.microsoft.com/office/drawing/2014/main" id="{1048AB50-0219-59B4-0E86-1620594E2611}"/>
              </a:ext>
            </a:extLst>
          </p:cNvPr>
          <p:cNvPicPr>
            <a:picLocks noChangeAspect="1"/>
          </p:cNvPicPr>
          <p:nvPr/>
        </p:nvPicPr>
        <p:blipFill>
          <a:blip r:embed="rId4">
            <a:duotone>
              <a:schemeClr val="accent5">
                <a:shade val="45000"/>
                <a:satMod val="135000"/>
              </a:schemeClr>
              <a:prstClr val="white"/>
            </a:duotone>
          </a:blip>
          <a:stretch>
            <a:fillRect/>
          </a:stretch>
        </p:blipFill>
        <p:spPr>
          <a:xfrm>
            <a:off x="4302836" y="512273"/>
            <a:ext cx="911900" cy="919254"/>
          </a:xfrm>
          <a:prstGeom prst="rect">
            <a:avLst/>
          </a:prstGeom>
        </p:spPr>
      </p:pic>
    </p:spTree>
    <p:extLst>
      <p:ext uri="{BB962C8B-B14F-4D97-AF65-F5344CB8AC3E}">
        <p14:creationId xmlns:p14="http://schemas.microsoft.com/office/powerpoint/2010/main" val="26577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Hybrid choice models</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0" y="1080001"/>
            <a:ext cx="9889005" cy="1185797"/>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Hybrid choice models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impose structure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to otherwise fully flexible MLPs, such that they enable obtaining behavioural insights and/or are consistent with normative ideas on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Overview of most popular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aphicFrame>
        <p:nvGraphicFramePr>
          <p:cNvPr id="7" name="Table 6">
            <a:extLst>
              <a:ext uri="{FF2B5EF4-FFF2-40B4-BE49-F238E27FC236}">
                <a16:creationId xmlns:a16="http://schemas.microsoft.com/office/drawing/2014/main" id="{0C15F2FF-634F-1922-ADE2-44A3B51D63C4}"/>
              </a:ext>
            </a:extLst>
          </p:cNvPr>
          <p:cNvGraphicFramePr>
            <a:graphicFrameLocks noGrp="1"/>
          </p:cNvGraphicFramePr>
          <p:nvPr/>
        </p:nvGraphicFramePr>
        <p:xfrm>
          <a:off x="423815" y="2295343"/>
          <a:ext cx="11376000" cy="255016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2818440800"/>
                    </a:ext>
                  </a:extLst>
                </a:gridCol>
                <a:gridCol w="1620000">
                  <a:extLst>
                    <a:ext uri="{9D8B030D-6E8A-4147-A177-3AD203B41FA5}">
                      <a16:colId xmlns:a16="http://schemas.microsoft.com/office/drawing/2014/main" val="744508032"/>
                    </a:ext>
                  </a:extLst>
                </a:gridCol>
                <a:gridCol w="1620000">
                  <a:extLst>
                    <a:ext uri="{9D8B030D-6E8A-4147-A177-3AD203B41FA5}">
                      <a16:colId xmlns:a16="http://schemas.microsoft.com/office/drawing/2014/main" val="2998556150"/>
                    </a:ext>
                  </a:extLst>
                </a:gridCol>
                <a:gridCol w="1620000">
                  <a:extLst>
                    <a:ext uri="{9D8B030D-6E8A-4147-A177-3AD203B41FA5}">
                      <a16:colId xmlns:a16="http://schemas.microsoft.com/office/drawing/2014/main" val="2563881094"/>
                    </a:ext>
                  </a:extLst>
                </a:gridCol>
                <a:gridCol w="1620000">
                  <a:extLst>
                    <a:ext uri="{9D8B030D-6E8A-4147-A177-3AD203B41FA5}">
                      <a16:colId xmlns:a16="http://schemas.microsoft.com/office/drawing/2014/main" val="2717754741"/>
                    </a:ext>
                  </a:extLst>
                </a:gridCol>
                <a:gridCol w="1620000">
                  <a:extLst>
                    <a:ext uri="{9D8B030D-6E8A-4147-A177-3AD203B41FA5}">
                      <a16:colId xmlns:a16="http://schemas.microsoft.com/office/drawing/2014/main" val="3238700168"/>
                    </a:ext>
                  </a:extLst>
                </a:gridCol>
                <a:gridCol w="2052000">
                  <a:extLst>
                    <a:ext uri="{9D8B030D-6E8A-4147-A177-3AD203B41FA5}">
                      <a16:colId xmlns:a16="http://schemas.microsoft.com/office/drawing/2014/main" val="3356277602"/>
                    </a:ext>
                  </a:extLst>
                </a:gridCol>
              </a:tblGrid>
              <a:tr h="330691">
                <a:tc>
                  <a:txBody>
                    <a:bodyPr/>
                    <a:lstStyle/>
                    <a:p>
                      <a:r>
                        <a:rPr lang="en-GB" sz="1600" dirty="0"/>
                        <a:t>Model</a:t>
                      </a:r>
                    </a:p>
                  </a:txBody>
                  <a:tcPr/>
                </a:tc>
                <a:tc>
                  <a:txBody>
                    <a:bodyPr/>
                    <a:lstStyle/>
                    <a:p>
                      <a:pPr algn="ctr"/>
                      <a:r>
                        <a:rPr lang="en-GB" sz="1600" dirty="0"/>
                        <a:t>Consistent with Random Utility Maximisation</a:t>
                      </a:r>
                    </a:p>
                  </a:txBody>
                  <a:tcPr anchor="ctr"/>
                </a:tc>
                <a:tc>
                  <a:txBody>
                    <a:bodyPr/>
                    <a:lstStyle/>
                    <a:p>
                      <a:pPr algn="ctr"/>
                      <a:r>
                        <a:rPr lang="en-GB" sz="1600" dirty="0"/>
                        <a:t>Weights can be interpreted as marginal utilities</a:t>
                      </a:r>
                    </a:p>
                  </a:txBody>
                  <a:tcPr anchor="ctr"/>
                </a:tc>
                <a:tc>
                  <a:txBody>
                    <a:bodyPr/>
                    <a:lstStyle/>
                    <a:p>
                      <a:pPr algn="ctr"/>
                      <a:r>
                        <a:rPr lang="en-GB" sz="1600" dirty="0"/>
                        <a:t>Fungibility of money</a:t>
                      </a:r>
                    </a:p>
                  </a:txBody>
                  <a:tcPr anchor="ctr"/>
                </a:tc>
                <a:tc>
                  <a:txBody>
                    <a:bodyPr/>
                    <a:lstStyle/>
                    <a:p>
                      <a:pPr algn="ctr"/>
                      <a:r>
                        <a:rPr lang="en-GB" sz="1600" dirty="0"/>
                        <a:t>Behavioural regularity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Unobserved preference heterogeneity/</a:t>
                      </a:r>
                    </a:p>
                    <a:p>
                      <a:pPr algn="ctr"/>
                      <a:r>
                        <a:rPr lang="en-GB" sz="1600" dirty="0"/>
                        <a:t>Panel effects</a:t>
                      </a:r>
                    </a:p>
                  </a:txBody>
                  <a:tcPr anchor="ctr"/>
                </a:tc>
                <a:tc>
                  <a:txBody>
                    <a:bodyPr/>
                    <a:lstStyle/>
                    <a:p>
                      <a:pPr algn="ctr"/>
                      <a:r>
                        <a:rPr lang="en-GB" sz="1600" dirty="0"/>
                        <a:t>Reference</a:t>
                      </a:r>
                    </a:p>
                  </a:txBody>
                  <a:tcPr anchor="ctr"/>
                </a:tc>
                <a:extLst>
                  <a:ext uri="{0D108BD9-81ED-4DB2-BD59-A6C34878D82A}">
                    <a16:rowId xmlns:a16="http://schemas.microsoft.com/office/drawing/2014/main" val="2718545422"/>
                  </a:ext>
                </a:extLst>
              </a:tr>
              <a:tr h="370840">
                <a:tc>
                  <a:txBody>
                    <a:bodyPr/>
                    <a:lstStyle/>
                    <a:p>
                      <a:r>
                        <a:rPr lang="en-GB" sz="1600" dirty="0"/>
                        <a:t>MLP</a:t>
                      </a:r>
                    </a:p>
                  </a:txBody>
                  <a:tcPr/>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2641581913"/>
                  </a:ext>
                </a:extLst>
              </a:tr>
              <a:tr h="370840">
                <a:tc>
                  <a:txBody>
                    <a:bodyPr/>
                    <a:lstStyle/>
                    <a:p>
                      <a:r>
                        <a:rPr lang="en-GB" sz="1600" dirty="0"/>
                        <a:t>L-MNL</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err="1"/>
                        <a:t>Sifringer</a:t>
                      </a:r>
                      <a:r>
                        <a:rPr lang="en-GB" sz="1600" dirty="0"/>
                        <a:t> et al. 2020</a:t>
                      </a:r>
                    </a:p>
                  </a:txBody>
                  <a:tcPr marT="0" marB="0" anchor="b"/>
                </a:tc>
                <a:extLst>
                  <a:ext uri="{0D108BD9-81ED-4DB2-BD59-A6C34878D82A}">
                    <a16:rowId xmlns:a16="http://schemas.microsoft.com/office/drawing/2014/main" val="831242370"/>
                  </a:ext>
                </a:extLst>
              </a:tr>
              <a:tr h="370840">
                <a:tc>
                  <a:txBody>
                    <a:bodyPr/>
                    <a:lstStyle/>
                    <a:p>
                      <a:r>
                        <a:rPr lang="en-GB" sz="1600" dirty="0"/>
                        <a:t>ASU-DNN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Wang et al. 2020</a:t>
                      </a:r>
                    </a:p>
                  </a:txBody>
                  <a:tcPr marT="0" marB="0" anchor="b"/>
                </a:tc>
                <a:extLst>
                  <a:ext uri="{0D108BD9-81ED-4DB2-BD59-A6C34878D82A}">
                    <a16:rowId xmlns:a16="http://schemas.microsoft.com/office/drawing/2014/main" val="892397596"/>
                  </a:ext>
                </a:extLst>
              </a:tr>
              <a:tr h="370840">
                <a:tc>
                  <a:txBody>
                    <a:bodyPr/>
                    <a:lstStyle/>
                    <a:p>
                      <a:r>
                        <a:rPr lang="en-GB" sz="1600" dirty="0" err="1"/>
                        <a:t>TasteNet</a:t>
                      </a:r>
                      <a:endParaRPr lang="en-GB" sz="1600" dirty="0"/>
                    </a:p>
                  </a:txBody>
                  <a:tcPr/>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Han et al. 2022</a:t>
                      </a:r>
                    </a:p>
                  </a:txBody>
                  <a:tcPr marT="0" marB="0" anchor="b"/>
                </a:tc>
                <a:extLst>
                  <a:ext uri="{0D108BD9-81ED-4DB2-BD59-A6C34878D82A}">
                    <a16:rowId xmlns:a16="http://schemas.microsoft.com/office/drawing/2014/main" val="3624714218"/>
                  </a:ext>
                </a:extLst>
              </a:tr>
            </a:tbl>
          </a:graphicData>
        </a:graphic>
      </p:graphicFrame>
      <p:grpSp>
        <p:nvGrpSpPr>
          <p:cNvPr id="4" name="Group 3">
            <a:extLst>
              <a:ext uri="{FF2B5EF4-FFF2-40B4-BE49-F238E27FC236}">
                <a16:creationId xmlns:a16="http://schemas.microsoft.com/office/drawing/2014/main" id="{0FA824F6-6F24-5173-1F08-9B92C3365D53}"/>
              </a:ext>
            </a:extLst>
          </p:cNvPr>
          <p:cNvGrpSpPr/>
          <p:nvPr/>
        </p:nvGrpSpPr>
        <p:grpSpPr>
          <a:xfrm>
            <a:off x="1778152" y="4896873"/>
            <a:ext cx="10097841" cy="1642040"/>
            <a:chOff x="1778152" y="4896873"/>
            <a:chExt cx="10097841" cy="164204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702AC3-CFC8-9017-265B-28E73E989D0A}"/>
                    </a:ext>
                  </a:extLst>
                </p:cNvPr>
                <p:cNvSpPr txBox="1"/>
                <p:nvPr/>
              </p:nvSpPr>
              <p:spPr>
                <a:xfrm>
                  <a:off x="1778152" y="5261734"/>
                  <a:ext cx="10097841" cy="1277179"/>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All popular hybrid choice models are consistent with </a:t>
                  </a:r>
                  <a:r>
                    <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mn-cs"/>
                    </a:rPr>
                    <a:t>Random Utility Maximisation</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𝑛𝑖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𝑖𝑓</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𝑈</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𝑛𝑖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&gt;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𝑈</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𝑛𝑗</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𝑗</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𝑦</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𝑛𝑖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=0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𝑖𝑓</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𝑜𝑡h𝑒𝑟𝑤𝑖𝑠𝑒</m:t>
                      </m:r>
                    </m:oMath>
                  </a14:m>
                  <a:endParaRPr kumimoji="0" lang="en-US" sz="1800" b="0" i="0" u="none" strike="noStrike" kern="1200" cap="none" spc="0" normalizeH="0" baseline="0" noProof="0" dirty="0">
                    <a:ln>
                      <a:noFill/>
                    </a:ln>
                    <a:solidFill>
                      <a:srgbClr val="24B5B3"/>
                    </a:solidFill>
                    <a:effectLst/>
                    <a:uLnTx/>
                    <a:uFillTx/>
                    <a:latin typeface="Calibri" panose="020F0502020204030204"/>
                    <a:ea typeface="Cambria Math" panose="02040503050406030204" pitchFamily="18" charset="0"/>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𝑖𝑛</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𝑛𝑖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𝑧</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𝑛</m:t>
                              </m:r>
                            </m:sub>
                          </m:sSub>
                        </m:e>
                      </m:d>
                    </m:oMath>
                  </a14:m>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The utility of alternative </a:t>
                  </a:r>
                  <a:r>
                    <a:rPr kumimoji="0" lang="en-GB" sz="1800" b="0" i="1" u="none" strike="noStrike" kern="1200" cap="none" spc="0" normalizeH="0" baseline="0" noProof="0" dirty="0" err="1">
                      <a:ln>
                        <a:noFill/>
                      </a:ln>
                      <a:solidFill>
                        <a:srgbClr val="24B5B3"/>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is a function of the attributes of </a:t>
                  </a:r>
                  <a:r>
                    <a:rPr kumimoji="0" lang="en-GB" sz="1800" b="0" i="1" u="none" strike="noStrike" kern="1200" cap="none" spc="0" normalizeH="0" baseline="0" noProof="0" dirty="0" err="1">
                      <a:ln>
                        <a:noFill/>
                      </a:ln>
                      <a:solidFill>
                        <a:srgbClr val="24B5B3"/>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only</a:t>
                  </a:r>
                </a:p>
              </p:txBody>
            </p:sp>
          </mc:Choice>
          <mc:Fallback xmlns="">
            <p:sp>
              <p:nvSpPr>
                <p:cNvPr id="8" name="TextBox 7">
                  <a:extLst>
                    <a:ext uri="{FF2B5EF4-FFF2-40B4-BE49-F238E27FC236}">
                      <a16:creationId xmlns:a16="http://schemas.microsoft.com/office/drawing/2014/main" id="{05702AC3-CFC8-9017-265B-28E73E989D0A}"/>
                    </a:ext>
                  </a:extLst>
                </p:cNvPr>
                <p:cNvSpPr txBox="1">
                  <a:spLocks noRot="1" noChangeAspect="1" noMove="1" noResize="1" noEditPoints="1" noAdjustHandles="1" noChangeArrowheads="1" noChangeShapeType="1" noTextEdit="1"/>
                </p:cNvSpPr>
                <p:nvPr/>
              </p:nvSpPr>
              <p:spPr>
                <a:xfrm>
                  <a:off x="1778152" y="5261734"/>
                  <a:ext cx="10097841" cy="1277179"/>
                </a:xfrm>
                <a:prstGeom prst="rect">
                  <a:avLst/>
                </a:prstGeom>
                <a:blipFill>
                  <a:blip r:embed="rId3"/>
                  <a:stretch>
                    <a:fillRect l="-503" t="-1961" b="-980"/>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6D685491-D280-CA99-BCF7-1D00A29EAA66}"/>
                </a:ext>
              </a:extLst>
            </p:cNvPr>
            <p:cNvCxnSpPr>
              <a:cxnSpLocks/>
            </p:cNvCxnSpPr>
            <p:nvPr/>
          </p:nvCxnSpPr>
          <p:spPr>
            <a:xfrm flipV="1">
              <a:off x="2445249" y="4896873"/>
              <a:ext cx="0" cy="364861"/>
            </a:xfrm>
            <a:prstGeom prst="straightConnector1">
              <a:avLst/>
            </a:prstGeom>
            <a:ln w="19050">
              <a:solidFill>
                <a:srgbClr val="24B5B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58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2C648-82A5-1AE1-3B89-53626220DF8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B6F33A-AC9E-83DE-E20F-019DA94EF5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F7AFC64-384B-C65F-E57C-125081B712D7}"/>
              </a:ext>
            </a:extLst>
          </p:cNvPr>
          <p:cNvSpPr txBox="1"/>
          <p:nvPr/>
        </p:nvSpPr>
        <p:spPr>
          <a:xfrm>
            <a:off x="820131" y="1427300"/>
            <a:ext cx="4298279" cy="364813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Then, why are we not using a lot more images in our stated choice experiments?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Choice models work with tabular,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structured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images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unstructured data…</a:t>
            </a:r>
          </a:p>
        </p:txBody>
      </p:sp>
      <p:sp>
        <p:nvSpPr>
          <p:cNvPr id="8" name="Title 1">
            <a:extLst>
              <a:ext uri="{FF2B5EF4-FFF2-40B4-BE49-F238E27FC236}">
                <a16:creationId xmlns:a16="http://schemas.microsoft.com/office/drawing/2014/main" id="{6A55E078-DE44-44A0-2151-D050EC3670F7}"/>
              </a:ext>
            </a:extLst>
          </p:cNvPr>
          <p:cNvSpPr>
            <a:spLocks noGrp="1"/>
          </p:cNvSpPr>
          <p:nvPr>
            <p:ph type="title"/>
          </p:nvPr>
        </p:nvSpPr>
        <p:spPr>
          <a:xfrm>
            <a:off x="820132" y="284300"/>
            <a:ext cx="11020354" cy="1143000"/>
          </a:xfrm>
        </p:spPr>
        <p:txBody>
          <a:bodyPr>
            <a:normAutofit/>
          </a:bodyPr>
          <a:lstStyle/>
          <a:p>
            <a:r>
              <a:rPr lang="en-US" noProof="0" dirty="0"/>
              <a:t>Images</a:t>
            </a:r>
          </a:p>
        </p:txBody>
      </p:sp>
      <p:pic>
        <p:nvPicPr>
          <p:cNvPr id="9" name="Picture 8">
            <a:extLst>
              <a:ext uri="{FF2B5EF4-FFF2-40B4-BE49-F238E27FC236}">
                <a16:creationId xmlns:a16="http://schemas.microsoft.com/office/drawing/2014/main" id="{9A353F9A-15C7-5F34-E42B-D33479B842D1}"/>
              </a:ext>
            </a:extLst>
          </p:cNvPr>
          <p:cNvPicPr>
            <a:picLocks noChangeAspect="1"/>
          </p:cNvPicPr>
          <p:nvPr/>
        </p:nvPicPr>
        <p:blipFill>
          <a:blip r:embed="rId3"/>
          <a:stretch>
            <a:fillRect/>
          </a:stretch>
        </p:blipFill>
        <p:spPr>
          <a:xfrm>
            <a:off x="990600" y="3853531"/>
            <a:ext cx="10140978" cy="2677485"/>
          </a:xfrm>
          <a:prstGeom prst="rect">
            <a:avLst/>
          </a:prstGeom>
        </p:spPr>
      </p:pic>
      <p:sp>
        <p:nvSpPr>
          <p:cNvPr id="11" name="TextBox 10">
            <a:extLst>
              <a:ext uri="{FF2B5EF4-FFF2-40B4-BE49-F238E27FC236}">
                <a16:creationId xmlns:a16="http://schemas.microsoft.com/office/drawing/2014/main" id="{BCA931FC-0881-51C6-4B08-284072E30B86}"/>
              </a:ext>
            </a:extLst>
          </p:cNvPr>
          <p:cNvSpPr txBox="1"/>
          <p:nvPr/>
        </p:nvSpPr>
        <p:spPr>
          <a:xfrm>
            <a:off x="8259098" y="2710440"/>
            <a:ext cx="3834580" cy="60542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3D tensor (height × width × channels) of pixel values  between 0–255</a:t>
            </a:r>
          </a:p>
        </p:txBody>
      </p:sp>
      <p:sp>
        <p:nvSpPr>
          <p:cNvPr id="12" name="Left Brace 11">
            <a:extLst>
              <a:ext uri="{FF2B5EF4-FFF2-40B4-BE49-F238E27FC236}">
                <a16:creationId xmlns:a16="http://schemas.microsoft.com/office/drawing/2014/main" id="{0BAB9F43-86A7-3564-5E03-F97136FD33D3}"/>
              </a:ext>
            </a:extLst>
          </p:cNvPr>
          <p:cNvSpPr/>
          <p:nvPr/>
        </p:nvSpPr>
        <p:spPr>
          <a:xfrm rot="5400000">
            <a:off x="9785418" y="1964972"/>
            <a:ext cx="252076" cy="3304717"/>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C1F52D0-45F0-B0D5-F707-580FED56BAE1}"/>
              </a:ext>
            </a:extLst>
          </p:cNvPr>
          <p:cNvPicPr>
            <a:picLocks noChangeAspect="1"/>
          </p:cNvPicPr>
          <p:nvPr/>
        </p:nvPicPr>
        <p:blipFill>
          <a:blip r:embed="rId4">
            <a:duotone>
              <a:schemeClr val="accent5">
                <a:shade val="45000"/>
                <a:satMod val="135000"/>
              </a:schemeClr>
              <a:prstClr val="white"/>
            </a:duotone>
          </a:blip>
          <a:stretch>
            <a:fillRect/>
          </a:stretch>
        </p:blipFill>
        <p:spPr>
          <a:xfrm>
            <a:off x="4302836" y="512273"/>
            <a:ext cx="911900" cy="919254"/>
          </a:xfrm>
          <a:prstGeom prst="rect">
            <a:avLst/>
          </a:prstGeom>
        </p:spPr>
      </p:pic>
    </p:spTree>
    <p:extLst>
      <p:ext uri="{BB962C8B-B14F-4D97-AF65-F5344CB8AC3E}">
        <p14:creationId xmlns:p14="http://schemas.microsoft.com/office/powerpoint/2010/main" val="148168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04D0A-B8B4-0BDF-495D-2374963BD56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60A8F-EBFB-C83A-CD47-F2CF2E75CA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0910989-276D-2608-0A2C-B3A234F04D02}"/>
              </a:ext>
            </a:extLst>
          </p:cNvPr>
          <p:cNvPicPr>
            <a:picLocks noChangeAspect="1"/>
          </p:cNvPicPr>
          <p:nvPr/>
        </p:nvPicPr>
        <p:blipFill>
          <a:blip r:embed="rId3"/>
          <a:stretch>
            <a:fillRect/>
          </a:stretch>
        </p:blipFill>
        <p:spPr>
          <a:xfrm>
            <a:off x="5597780" y="1518159"/>
            <a:ext cx="6025639" cy="3466415"/>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C0434C2D-56D8-9F48-C1E7-815E4A0F72CD}"/>
              </a:ext>
            </a:extLst>
          </p:cNvPr>
          <p:cNvSpPr>
            <a:spLocks noGrp="1"/>
          </p:cNvSpPr>
          <p:nvPr>
            <p:ph type="title"/>
          </p:nvPr>
        </p:nvSpPr>
        <p:spPr>
          <a:xfrm>
            <a:off x="820132" y="284300"/>
            <a:ext cx="11020354" cy="1143000"/>
          </a:xfrm>
        </p:spPr>
        <p:txBody>
          <a:bodyPr>
            <a:normAutofit/>
          </a:bodyPr>
          <a:lstStyle/>
          <a:p>
            <a:r>
              <a:rPr lang="en-US" noProof="0" dirty="0"/>
              <a:t>Images</a:t>
            </a:r>
          </a:p>
        </p:txBody>
      </p:sp>
      <p:sp>
        <p:nvSpPr>
          <p:cNvPr id="6" name="TextBox 5">
            <a:extLst>
              <a:ext uri="{FF2B5EF4-FFF2-40B4-BE49-F238E27FC236}">
                <a16:creationId xmlns:a16="http://schemas.microsoft.com/office/drawing/2014/main" id="{82E0810F-BBA1-FCD9-03B2-FB9630FC61C3}"/>
              </a:ext>
            </a:extLst>
          </p:cNvPr>
          <p:cNvSpPr txBox="1"/>
          <p:nvPr/>
        </p:nvSpPr>
        <p:spPr>
          <a:xfrm>
            <a:off x="820131" y="1427299"/>
            <a:ext cx="4298279" cy="366317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Then, why are we not using a lot more images in our stated choice experiments?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Choice models work with tabular,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structured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images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unstructured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à"/>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Traditional choice models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are “BLIND”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31C74DA-BFC3-47B6-CFBC-387796744879}"/>
              </a:ext>
            </a:extLst>
          </p:cNvPr>
          <p:cNvPicPr>
            <a:picLocks noChangeAspect="1"/>
          </p:cNvPicPr>
          <p:nvPr/>
        </p:nvPicPr>
        <p:blipFill>
          <a:blip r:embed="rId4">
            <a:duotone>
              <a:schemeClr val="accent5">
                <a:shade val="45000"/>
                <a:satMod val="135000"/>
              </a:schemeClr>
              <a:prstClr val="white"/>
            </a:duotone>
          </a:blip>
          <a:stretch>
            <a:fillRect/>
          </a:stretch>
        </p:blipFill>
        <p:spPr>
          <a:xfrm>
            <a:off x="4302836" y="512273"/>
            <a:ext cx="911900" cy="919254"/>
          </a:xfrm>
          <a:prstGeom prst="rect">
            <a:avLst/>
          </a:prstGeom>
        </p:spPr>
      </p:pic>
    </p:spTree>
    <p:extLst>
      <p:ext uri="{BB962C8B-B14F-4D97-AF65-F5344CB8AC3E}">
        <p14:creationId xmlns:p14="http://schemas.microsoft.com/office/powerpoint/2010/main" val="296763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43D4C-EC7B-5192-AB24-6511C92B44B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3865AE-CF16-04A5-7E87-7618E13CC4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CAA20FCD-296A-6073-F71D-7305F2E0C7C6}"/>
              </a:ext>
            </a:extLst>
          </p:cNvPr>
          <p:cNvSpPr>
            <a:spLocks noGrp="1"/>
          </p:cNvSpPr>
          <p:nvPr>
            <p:ph type="title"/>
          </p:nvPr>
        </p:nvSpPr>
        <p:spPr>
          <a:xfrm>
            <a:off x="820132" y="284300"/>
            <a:ext cx="11020354" cy="1143000"/>
          </a:xfrm>
        </p:spPr>
        <p:txBody>
          <a:bodyPr>
            <a:normAutofit/>
          </a:bodyPr>
          <a:lstStyle/>
          <a:p>
            <a:r>
              <a:rPr lang="en-US" noProof="0" dirty="0"/>
              <a:t>Images</a:t>
            </a:r>
          </a:p>
        </p:txBody>
      </p:sp>
      <p:sp>
        <p:nvSpPr>
          <p:cNvPr id="6" name="TextBox 5">
            <a:extLst>
              <a:ext uri="{FF2B5EF4-FFF2-40B4-BE49-F238E27FC236}">
                <a16:creationId xmlns:a16="http://schemas.microsoft.com/office/drawing/2014/main" id="{6C84CF3A-C0BA-9B52-4E79-4BDD1308273A}"/>
              </a:ext>
            </a:extLst>
          </p:cNvPr>
          <p:cNvSpPr txBox="1"/>
          <p:nvPr/>
        </p:nvSpPr>
        <p:spPr>
          <a:xfrm>
            <a:off x="820131" y="1427299"/>
            <a:ext cx="4298279" cy="362750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Then, why are we not using a lot more images in our stated choice experiments?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Choice models work with tabular,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structured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images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unstructured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à"/>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Traditional choice models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are “BLIND”</a:t>
            </a:r>
          </a:p>
        </p:txBody>
      </p:sp>
      <p:pic>
        <p:nvPicPr>
          <p:cNvPr id="2" name="Picture 1">
            <a:extLst>
              <a:ext uri="{FF2B5EF4-FFF2-40B4-BE49-F238E27FC236}">
                <a16:creationId xmlns:a16="http://schemas.microsoft.com/office/drawing/2014/main" id="{C6506969-46FD-878E-4CD4-BB877CA6DC33}"/>
              </a:ext>
            </a:extLst>
          </p:cNvPr>
          <p:cNvPicPr>
            <a:picLocks noChangeAspect="1"/>
          </p:cNvPicPr>
          <p:nvPr/>
        </p:nvPicPr>
        <p:blipFill>
          <a:blip r:embed="rId3"/>
          <a:stretch>
            <a:fillRect/>
          </a:stretch>
        </p:blipFill>
        <p:spPr>
          <a:xfrm>
            <a:off x="5446644" y="0"/>
            <a:ext cx="6858000" cy="6858000"/>
          </a:xfrm>
          <a:prstGeom prst="rect">
            <a:avLst/>
          </a:prstGeom>
        </p:spPr>
      </p:pic>
      <p:sp>
        <p:nvSpPr>
          <p:cNvPr id="4" name="TextBox 3">
            <a:extLst>
              <a:ext uri="{FF2B5EF4-FFF2-40B4-BE49-F238E27FC236}">
                <a16:creationId xmlns:a16="http://schemas.microsoft.com/office/drawing/2014/main" id="{FCC0B729-2964-05AA-D2CF-977AE6414D66}"/>
              </a:ext>
            </a:extLst>
          </p:cNvPr>
          <p:cNvSpPr txBox="1"/>
          <p:nvPr/>
        </p:nvSpPr>
        <p:spPr>
          <a:xfrm>
            <a:off x="1718974" y="5336989"/>
            <a:ext cx="3727670" cy="992459"/>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51C5C6"/>
                </a:solidFill>
                <a:effectLst/>
                <a:uLnTx/>
                <a:uFillTx/>
                <a:latin typeface="Calibri" panose="020F0502020204030204"/>
                <a:ea typeface="+mn-ea"/>
                <a:cs typeface="+mn-cs"/>
              </a:rPr>
              <a:t>Machine learning excels at extracting patterns from unstructured data, such as images</a:t>
            </a:r>
            <a:endParaRPr kumimoji="0" lang="en-GB" sz="1800" b="0" i="0" u="none" strike="noStrike" kern="1200" cap="none" spc="0" normalizeH="0" baseline="0" noProof="0" dirty="0">
              <a:ln>
                <a:noFill/>
              </a:ln>
              <a:solidFill>
                <a:srgbClr val="51C5C6"/>
              </a:solidFill>
              <a:effectLst/>
              <a:uLnTx/>
              <a:uFillTx/>
              <a:latin typeface="Calibri" panose="020F0502020204030204"/>
              <a:ea typeface="+mn-ea"/>
              <a:cs typeface="+mn-cs"/>
            </a:endParaRPr>
          </a:p>
        </p:txBody>
      </p:sp>
      <p:pic>
        <p:nvPicPr>
          <p:cNvPr id="5" name="Picture 2" descr="Image result for understand icon">
            <a:extLst>
              <a:ext uri="{FF2B5EF4-FFF2-40B4-BE49-F238E27FC236}">
                <a16:creationId xmlns:a16="http://schemas.microsoft.com/office/drawing/2014/main" id="{524971A5-E548-C010-3417-52B9052C3DD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06" t="10137" r="10770" b="15056"/>
          <a:stretch>
            <a:fillRect/>
          </a:stretch>
        </p:blipFill>
        <p:spPr bwMode="auto">
          <a:xfrm>
            <a:off x="292608" y="5139646"/>
            <a:ext cx="1367942" cy="1301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601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1999DD-DF7D-64FE-DAF8-E2C65C79B44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561AEE4-4E38-4BAC-976D-E0DE523FC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F0BC676B-D19A-44DB-910A-0C0E6D433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431" y="3985"/>
            <a:ext cx="9772765" cy="6858000"/>
            <a:chOff x="1303402" y="3985"/>
            <a:chExt cx="9772765" cy="6858000"/>
          </a:xfrm>
        </p:grpSpPr>
        <p:sp>
          <p:nvSpPr>
            <p:cNvPr id="19" name="Freeform: Shape 18">
              <a:extLst>
                <a:ext uri="{FF2B5EF4-FFF2-40B4-BE49-F238E27FC236}">
                  <a16:creationId xmlns:a16="http://schemas.microsoft.com/office/drawing/2014/main" id="{999AA485-A13F-4455-814E-C116AD7E0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9C90D55F-0AFB-45E5-8815-A4701774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D476B6C1-4A41-48E6-8540-FC48FCD76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347F445-D2CA-4FEB-AB8E-7A47AB57C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12F1B3D8-301E-4A54-9284-EB14E905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CE4B9C67-860A-4569-AC84-3ADE433D1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1175B763-A6E6-4AD1-9138-9B1164A7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 name="TextBox 8">
            <a:extLst>
              <a:ext uri="{FF2B5EF4-FFF2-40B4-BE49-F238E27FC236}">
                <a16:creationId xmlns:a16="http://schemas.microsoft.com/office/drawing/2014/main" id="{04474880-F2A5-1440-A355-3CD0EE9E47F6}"/>
              </a:ext>
            </a:extLst>
          </p:cNvPr>
          <p:cNvSpPr txBox="1"/>
          <p:nvPr/>
        </p:nvSpPr>
        <p:spPr>
          <a:xfrm>
            <a:off x="2266122" y="2979336"/>
            <a:ext cx="7779026" cy="2430864"/>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600" b="1" i="0" u="none" strike="noStrike" kern="1200" cap="none" spc="0" normalizeH="0" baseline="0" noProof="0" dirty="0">
                <a:ln>
                  <a:noFill/>
                </a:ln>
                <a:solidFill>
                  <a:srgbClr val="44546A"/>
                </a:solidFill>
                <a:effectLst/>
                <a:uLnTx/>
                <a:uFillTx/>
                <a:latin typeface="Calibri" panose="020F0502020204030204"/>
                <a:ea typeface="+mn-ea"/>
                <a:cs typeface="+mn-cs"/>
              </a:rPr>
              <a:t>Can we use </a:t>
            </a:r>
            <a:r>
              <a:rPr kumimoji="0" lang="en-GB" sz="3600" b="1" i="0" u="sng" strike="noStrike" kern="1200" cap="none" spc="0" normalizeH="0" baseline="0" noProof="0" dirty="0">
                <a:ln>
                  <a:noFill/>
                </a:ln>
                <a:solidFill>
                  <a:srgbClr val="44546A"/>
                </a:solidFill>
                <a:effectLst/>
                <a:uLnTx/>
                <a:uFillTx/>
                <a:latin typeface="Calibri" panose="020F0502020204030204"/>
                <a:ea typeface="+mn-ea"/>
                <a:cs typeface="+mn-cs"/>
              </a:rPr>
              <a:t>unstructured data</a:t>
            </a:r>
            <a:r>
              <a:rPr kumimoji="0" lang="en-GB" sz="3600" b="1" i="0" u="none" strike="noStrike" kern="1200" cap="none" spc="0" normalizeH="0" baseline="0" noProof="0" dirty="0">
                <a:ln>
                  <a:noFill/>
                </a:ln>
                <a:solidFill>
                  <a:srgbClr val="44546A"/>
                </a:solidFill>
                <a:effectLst/>
                <a:uLnTx/>
                <a:uFillTx/>
                <a:latin typeface="Calibri" panose="020F0502020204030204"/>
                <a:ea typeface="+mn-ea"/>
                <a:cs typeface="+mn-cs"/>
              </a:rPr>
              <a:t> in preference research? How?</a:t>
            </a:r>
          </a:p>
        </p:txBody>
      </p:sp>
      <p:sp>
        <p:nvSpPr>
          <p:cNvPr id="3" name="Slide Number Placeholder 2">
            <a:extLst>
              <a:ext uri="{FF2B5EF4-FFF2-40B4-BE49-F238E27FC236}">
                <a16:creationId xmlns:a16="http://schemas.microsoft.com/office/drawing/2014/main" id="{BB0B348E-3DA9-FCA7-1727-271F6DCD0CA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DFB36A7-FD94-AA8B-74CE-0808D06D307C}"/>
              </a:ext>
            </a:extLst>
          </p:cNvPr>
          <p:cNvSpPr txBox="1"/>
          <p:nvPr/>
        </p:nvSpPr>
        <p:spPr>
          <a:xfrm>
            <a:off x="-1039091" y="9199418"/>
            <a:ext cx="0" cy="0"/>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707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71A6D-8E64-FB8D-DC39-12E26518D10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938EE0F-D0F0-06FF-3DB9-CEB66D48BBE7}"/>
              </a:ext>
            </a:extLst>
          </p:cNvPr>
          <p:cNvSpPr>
            <a:spLocks noGrp="1"/>
          </p:cNvSpPr>
          <p:nvPr>
            <p:ph type="title"/>
          </p:nvPr>
        </p:nvSpPr>
        <p:spPr>
          <a:xfrm>
            <a:off x="820132" y="284300"/>
            <a:ext cx="11020354" cy="1143000"/>
          </a:xfrm>
        </p:spPr>
        <p:txBody>
          <a:bodyPr>
            <a:normAutofit fontScale="90000"/>
          </a:bodyPr>
          <a:lstStyle/>
          <a:p>
            <a:r>
              <a:rPr lang="en-US" noProof="0" dirty="0"/>
              <a:t>My attempts to use unstructured data in preference research</a:t>
            </a:r>
          </a:p>
        </p:txBody>
      </p:sp>
      <p:sp>
        <p:nvSpPr>
          <p:cNvPr id="3" name="Slide Number Placeholder 2">
            <a:extLst>
              <a:ext uri="{FF2B5EF4-FFF2-40B4-BE49-F238E27FC236}">
                <a16:creationId xmlns:a16="http://schemas.microsoft.com/office/drawing/2014/main" id="{10DE46BE-F7A5-702B-DD0B-37F53D421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D81115D-A3B7-1D22-5CEF-D534FB440478}"/>
              </a:ext>
            </a:extLst>
          </p:cNvPr>
          <p:cNvSpPr txBox="1"/>
          <p:nvPr/>
        </p:nvSpPr>
        <p:spPr>
          <a:xfrm>
            <a:off x="838201" y="1729408"/>
            <a:ext cx="5772806" cy="503289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Study 1: End-to-end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Study 2: Feature learning (under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a:ea typeface="+mn-ea"/>
                <a:cs typeface="+mn-cs"/>
              </a:rPr>
              <a:t>Study 3: Multimodal LLMs (ongoing)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EB5DB23-CD4E-CB4F-71A3-87A8726E3CF1}"/>
              </a:ext>
            </a:extLst>
          </p:cNvPr>
          <p:cNvPicPr>
            <a:picLocks noChangeAspect="1"/>
          </p:cNvPicPr>
          <p:nvPr/>
        </p:nvPicPr>
        <p:blipFill>
          <a:blip r:embed="rId3"/>
          <a:stretch>
            <a:fillRect/>
          </a:stretch>
        </p:blipFill>
        <p:spPr>
          <a:xfrm>
            <a:off x="6611005" y="1265372"/>
            <a:ext cx="3722231" cy="155418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E97E674-20EB-5E25-6889-390122A33A06}"/>
              </a:ext>
            </a:extLst>
          </p:cNvPr>
          <p:cNvPicPr>
            <a:picLocks noChangeAspect="1"/>
          </p:cNvPicPr>
          <p:nvPr/>
        </p:nvPicPr>
        <p:blipFill>
          <a:blip r:embed="rId4"/>
          <a:stretch>
            <a:fillRect/>
          </a:stretch>
        </p:blipFill>
        <p:spPr>
          <a:xfrm>
            <a:off x="6611005" y="3252039"/>
            <a:ext cx="3722231" cy="1246681"/>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42C3393A-827D-0537-082A-DC5491ED6D68}"/>
              </a:ext>
            </a:extLst>
          </p:cNvPr>
          <p:cNvSpPr/>
          <p:nvPr/>
        </p:nvSpPr>
        <p:spPr>
          <a:xfrm>
            <a:off x="6611006" y="4815535"/>
            <a:ext cx="3722231" cy="1224000"/>
          </a:xfrm>
          <a:prstGeom prst="rect">
            <a:avLst/>
          </a:prstGeom>
          <a:solidFill>
            <a:schemeClr val="bg1"/>
          </a:solidFill>
          <a:ln>
            <a:noFill/>
          </a:ln>
          <a:effectLst>
            <a:outerShdw blurRad="292100" dist="139700" dir="2700000" algn="tl" rotWithShape="0">
              <a:srgbClr val="333333">
                <a:alpha val="6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a:t>
            </a:r>
          </a:p>
        </p:txBody>
      </p:sp>
    </p:spTree>
    <p:extLst>
      <p:ext uri="{BB962C8B-B14F-4D97-AF65-F5344CB8AC3E}">
        <p14:creationId xmlns:p14="http://schemas.microsoft.com/office/powerpoint/2010/main" val="780982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71EEF-3C36-12C1-6922-C28021583A27}"/>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6272DF92-EF5F-977C-0F2F-367EDEC59A43}"/>
              </a:ext>
            </a:extLst>
          </p:cNvPr>
          <p:cNvPicPr>
            <a:picLocks/>
          </p:cNvPicPr>
          <p:nvPr/>
        </p:nvPicPr>
        <p:blipFill>
          <a:blip r:embed="rId3"/>
          <a:stretch>
            <a:fillRect/>
          </a:stretch>
        </p:blipFill>
        <p:spPr>
          <a:xfrm>
            <a:off x="6516087" y="1030669"/>
            <a:ext cx="5400378" cy="5310955"/>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B59864EA-EE1B-236A-34E0-CCC70DBF61CD}"/>
              </a:ext>
            </a:extLst>
          </p:cNvPr>
          <p:cNvSpPr>
            <a:spLocks noGrp="1"/>
          </p:cNvSpPr>
          <p:nvPr>
            <p:ph type="title"/>
          </p:nvPr>
        </p:nvSpPr>
        <p:spPr>
          <a:xfrm>
            <a:off x="820132" y="284300"/>
            <a:ext cx="11020354" cy="1143000"/>
          </a:xfrm>
        </p:spPr>
        <p:txBody>
          <a:bodyPr/>
          <a:lstStyle/>
          <a:p>
            <a:r>
              <a:rPr lang="en-US" noProof="0" dirty="0"/>
              <a:t>Study 1: aim &amp; setup</a:t>
            </a:r>
          </a:p>
        </p:txBody>
      </p:sp>
      <p:sp>
        <p:nvSpPr>
          <p:cNvPr id="4" name="TextBox 3">
            <a:extLst>
              <a:ext uri="{FF2B5EF4-FFF2-40B4-BE49-F238E27FC236}">
                <a16:creationId xmlns:a16="http://schemas.microsoft.com/office/drawing/2014/main" id="{5A0EDA32-76FB-63D5-66F0-978049278660}"/>
              </a:ext>
            </a:extLst>
          </p:cNvPr>
          <p:cNvSpPr txBox="1"/>
          <p:nvPr/>
        </p:nvSpPr>
        <p:spPr>
          <a:xfrm>
            <a:off x="820131" y="1427300"/>
            <a:ext cx="4553253" cy="1700213"/>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Understand the importance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street-level conditions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residential location choice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behaviour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Approach: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end-to-end learning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426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5A0F9-3636-0746-BFFE-2D7A8A7565E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8013334-F8EA-8CDB-73AA-9273CBE88DE6}"/>
              </a:ext>
            </a:extLst>
          </p:cNvPr>
          <p:cNvSpPr>
            <a:spLocks noGrp="1"/>
          </p:cNvSpPr>
          <p:nvPr>
            <p:ph type="title"/>
          </p:nvPr>
        </p:nvSpPr>
        <p:spPr>
          <a:xfrm>
            <a:off x="820132" y="284300"/>
            <a:ext cx="11020354" cy="1143000"/>
          </a:xfrm>
        </p:spPr>
        <p:txBody>
          <a:bodyPr/>
          <a:lstStyle/>
          <a:p>
            <a:r>
              <a:rPr lang="en-US" noProof="0" dirty="0"/>
              <a:t>Study 1: aim &amp; setup</a:t>
            </a:r>
          </a:p>
        </p:txBody>
      </p:sp>
      <p:sp>
        <p:nvSpPr>
          <p:cNvPr id="4" name="TextBox 3">
            <a:extLst>
              <a:ext uri="{FF2B5EF4-FFF2-40B4-BE49-F238E27FC236}">
                <a16:creationId xmlns:a16="http://schemas.microsoft.com/office/drawing/2014/main" id="{6A4EEE1D-CD3D-A0CE-F364-2611302E3F1E}"/>
              </a:ext>
            </a:extLst>
          </p:cNvPr>
          <p:cNvSpPr txBox="1"/>
          <p:nvPr/>
        </p:nvSpPr>
        <p:spPr>
          <a:xfrm>
            <a:off x="820131" y="1427300"/>
            <a:ext cx="4553253" cy="1700213"/>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Understand the importance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street-level conditions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residential location choice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behaviour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0F807FEB-9EB9-C59E-B8BD-24B93AD83DD3}"/>
              </a:ext>
            </a:extLst>
          </p:cNvPr>
          <p:cNvGrpSpPr/>
          <p:nvPr/>
        </p:nvGrpSpPr>
        <p:grpSpPr>
          <a:xfrm>
            <a:off x="4342881" y="2340161"/>
            <a:ext cx="7771377" cy="4450092"/>
            <a:chOff x="4267199" y="2077243"/>
            <a:chExt cx="7771377" cy="4450092"/>
          </a:xfrm>
        </p:grpSpPr>
        <p:pic>
          <p:nvPicPr>
            <p:cNvPr id="3" name="Picture 2" descr="A building with cars parked in front of it&#10;&#10;AI-generated content may be incorrect.">
              <a:extLst>
                <a:ext uri="{FF2B5EF4-FFF2-40B4-BE49-F238E27FC236}">
                  <a16:creationId xmlns:a16="http://schemas.microsoft.com/office/drawing/2014/main" id="{3E21A063-0BE7-4A8A-31FB-7A8F19CD8359}"/>
                </a:ext>
              </a:extLst>
            </p:cNvPr>
            <p:cNvPicPr>
              <a:picLocks noChangeAspect="1"/>
            </p:cNvPicPr>
            <p:nvPr/>
          </p:nvPicPr>
          <p:blipFill>
            <a:blip r:embed="rId3"/>
            <a:stretch>
              <a:fillRect/>
            </a:stretch>
          </p:blipFill>
          <p:spPr>
            <a:xfrm>
              <a:off x="8186576" y="2077243"/>
              <a:ext cx="3852000" cy="2193270"/>
            </a:xfrm>
            <a:prstGeom prst="rect">
              <a:avLst/>
            </a:prstGeom>
          </p:spPr>
        </p:pic>
        <p:pic>
          <p:nvPicPr>
            <p:cNvPr id="9" name="Picture 8" descr="A building with cars parked in front of it&#10;&#10;AI-generated content may be incorrect.">
              <a:extLst>
                <a:ext uri="{FF2B5EF4-FFF2-40B4-BE49-F238E27FC236}">
                  <a16:creationId xmlns:a16="http://schemas.microsoft.com/office/drawing/2014/main" id="{0AF63D99-455F-596B-13CA-1BE80315193C}"/>
                </a:ext>
              </a:extLst>
            </p:cNvPr>
            <p:cNvPicPr>
              <a:picLocks noChangeAspect="1"/>
            </p:cNvPicPr>
            <p:nvPr/>
          </p:nvPicPr>
          <p:blipFill>
            <a:blip r:embed="rId4"/>
            <a:stretch>
              <a:fillRect/>
            </a:stretch>
          </p:blipFill>
          <p:spPr>
            <a:xfrm>
              <a:off x="4267199" y="2077243"/>
              <a:ext cx="3852000" cy="2193270"/>
            </a:xfrm>
            <a:prstGeom prst="rect">
              <a:avLst/>
            </a:prstGeom>
          </p:spPr>
        </p:pic>
        <p:pic>
          <p:nvPicPr>
            <p:cNvPr id="11" name="Picture 10">
              <a:extLst>
                <a:ext uri="{FF2B5EF4-FFF2-40B4-BE49-F238E27FC236}">
                  <a16:creationId xmlns:a16="http://schemas.microsoft.com/office/drawing/2014/main" id="{475184BD-7B87-CE0B-33EC-630731A9EA50}"/>
                </a:ext>
              </a:extLst>
            </p:cNvPr>
            <p:cNvPicPr>
              <a:picLocks noChangeAspect="1"/>
            </p:cNvPicPr>
            <p:nvPr/>
          </p:nvPicPr>
          <p:blipFill>
            <a:blip r:embed="rId5"/>
            <a:srcRect/>
            <a:stretch/>
          </p:blipFill>
          <p:spPr>
            <a:xfrm>
              <a:off x="4270407" y="4334065"/>
              <a:ext cx="3852000" cy="2193270"/>
            </a:xfrm>
            <a:prstGeom prst="rect">
              <a:avLst/>
            </a:prstGeom>
          </p:spPr>
        </p:pic>
        <p:pic>
          <p:nvPicPr>
            <p:cNvPr id="13" name="Picture 12" descr="A long shot of a building&#10;&#10;AI-generated content may be incorrect.">
              <a:extLst>
                <a:ext uri="{FF2B5EF4-FFF2-40B4-BE49-F238E27FC236}">
                  <a16:creationId xmlns:a16="http://schemas.microsoft.com/office/drawing/2014/main" id="{2D38AB47-7157-5439-C52D-A68E9053BC19}"/>
                </a:ext>
              </a:extLst>
            </p:cNvPr>
            <p:cNvPicPr>
              <a:picLocks noChangeAspect="1"/>
            </p:cNvPicPr>
            <p:nvPr/>
          </p:nvPicPr>
          <p:blipFill>
            <a:blip r:embed="rId6"/>
            <a:stretch>
              <a:fillRect/>
            </a:stretch>
          </p:blipFill>
          <p:spPr>
            <a:xfrm>
              <a:off x="8186576" y="4331335"/>
              <a:ext cx="3852000" cy="2196000"/>
            </a:xfrm>
            <a:prstGeom prst="rect">
              <a:avLst/>
            </a:prstGeom>
          </p:spPr>
        </p:pic>
      </p:grpSp>
      <p:sp>
        <p:nvSpPr>
          <p:cNvPr id="16" name="TextBox 15">
            <a:extLst>
              <a:ext uri="{FF2B5EF4-FFF2-40B4-BE49-F238E27FC236}">
                <a16:creationId xmlns:a16="http://schemas.microsoft.com/office/drawing/2014/main" id="{278D1389-D6B0-5242-6123-24F690AB6765}"/>
              </a:ext>
            </a:extLst>
          </p:cNvPr>
          <p:cNvSpPr txBox="1"/>
          <p:nvPr/>
        </p:nvSpPr>
        <p:spPr>
          <a:xfrm>
            <a:off x="4342881" y="1903665"/>
            <a:ext cx="7771377" cy="35735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Varying street-level conditions</a:t>
            </a:r>
          </a:p>
        </p:txBody>
      </p:sp>
    </p:spTree>
    <p:extLst>
      <p:ext uri="{BB962C8B-B14F-4D97-AF65-F5344CB8AC3E}">
        <p14:creationId xmlns:p14="http://schemas.microsoft.com/office/powerpoint/2010/main" val="1017331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1D487-D9E2-8078-210F-C60656204B3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D64E849-4A7B-26FD-6627-8B9CEFC21BC1}"/>
              </a:ext>
            </a:extLst>
          </p:cNvPr>
          <p:cNvSpPr>
            <a:spLocks noGrp="1"/>
          </p:cNvSpPr>
          <p:nvPr>
            <p:ph type="title"/>
          </p:nvPr>
        </p:nvSpPr>
        <p:spPr>
          <a:xfrm>
            <a:off x="820132" y="284300"/>
            <a:ext cx="11020354" cy="1143000"/>
          </a:xfrm>
        </p:spPr>
        <p:txBody>
          <a:bodyPr/>
          <a:lstStyle/>
          <a:p>
            <a:r>
              <a:rPr lang="en-US" noProof="0" dirty="0"/>
              <a:t>Study 1: aim &amp; setup</a:t>
            </a:r>
          </a:p>
        </p:txBody>
      </p:sp>
      <p:sp>
        <p:nvSpPr>
          <p:cNvPr id="4" name="TextBox 3">
            <a:extLst>
              <a:ext uri="{FF2B5EF4-FFF2-40B4-BE49-F238E27FC236}">
                <a16:creationId xmlns:a16="http://schemas.microsoft.com/office/drawing/2014/main" id="{F69A6D3F-D438-BC95-B03E-52F0953CE014}"/>
              </a:ext>
            </a:extLst>
          </p:cNvPr>
          <p:cNvSpPr txBox="1"/>
          <p:nvPr/>
        </p:nvSpPr>
        <p:spPr>
          <a:xfrm>
            <a:off x="820131" y="1427300"/>
            <a:ext cx="4553253" cy="1700213"/>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Understand the importance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street-level conditions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residential location choice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behaviour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Approach: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end-to-end learning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8" name="Table 17">
            <a:extLst>
              <a:ext uri="{FF2B5EF4-FFF2-40B4-BE49-F238E27FC236}">
                <a16:creationId xmlns:a16="http://schemas.microsoft.com/office/drawing/2014/main" id="{F08F2F56-E09D-7CB6-4726-6362EFFBA778}"/>
              </a:ext>
            </a:extLst>
          </p:cNvPr>
          <p:cNvGraphicFramePr>
            <a:graphicFrameLocks noGrp="1"/>
          </p:cNvGraphicFramePr>
          <p:nvPr/>
        </p:nvGraphicFramePr>
        <p:xfrm>
          <a:off x="5668190" y="1345324"/>
          <a:ext cx="5923472" cy="5360276"/>
        </p:xfrm>
        <a:graphic>
          <a:graphicData uri="http://schemas.openxmlformats.org/drawingml/2006/table">
            <a:tbl>
              <a:tblPr firstRow="1">
                <a:tableStyleId>{69012ECD-51FC-41F1-AA8D-1B2483CD663E}</a:tableStyleId>
              </a:tblPr>
              <a:tblGrid>
                <a:gridCol w="1005879">
                  <a:extLst>
                    <a:ext uri="{9D8B030D-6E8A-4147-A177-3AD203B41FA5}">
                      <a16:colId xmlns:a16="http://schemas.microsoft.com/office/drawing/2014/main" val="3254997498"/>
                    </a:ext>
                  </a:extLst>
                </a:gridCol>
                <a:gridCol w="4917593">
                  <a:extLst>
                    <a:ext uri="{9D8B030D-6E8A-4147-A177-3AD203B41FA5}">
                      <a16:colId xmlns:a16="http://schemas.microsoft.com/office/drawing/2014/main" val="4258961041"/>
                    </a:ext>
                  </a:extLst>
                </a:gridCol>
              </a:tblGrid>
              <a:tr h="396748">
                <a:tc>
                  <a:txBody>
                    <a:bodyPr/>
                    <a:lstStyle/>
                    <a:p>
                      <a:pPr>
                        <a:buNone/>
                      </a:pPr>
                      <a:endParaRPr lang="en-GB" dirty="0"/>
                    </a:p>
                  </a:txBody>
                  <a:tcPr marL="72000" anchor="ctr"/>
                </a:tc>
                <a:tc>
                  <a:txBody>
                    <a:bodyPr/>
                    <a:lstStyle/>
                    <a:p>
                      <a:pPr>
                        <a:buNone/>
                      </a:pPr>
                      <a:r>
                        <a:rPr lang="en-GB" b="1" dirty="0"/>
                        <a:t>End-to-end learning</a:t>
                      </a:r>
                      <a:endParaRPr lang="en-GB" dirty="0"/>
                    </a:p>
                  </a:txBody>
                  <a:tcPr marL="72000" marR="0" anchor="ctr"/>
                </a:tc>
                <a:extLst>
                  <a:ext uri="{0D108BD9-81ED-4DB2-BD59-A6C34878D82A}">
                    <a16:rowId xmlns:a16="http://schemas.microsoft.com/office/drawing/2014/main" val="2161617491"/>
                  </a:ext>
                </a:extLst>
              </a:tr>
              <a:tr h="694309">
                <a:tc>
                  <a:txBody>
                    <a:bodyPr/>
                    <a:lstStyle/>
                    <a:p>
                      <a:pPr>
                        <a:buNone/>
                      </a:pPr>
                      <a:r>
                        <a:rPr lang="en-GB" b="1"/>
                        <a:t>Idea</a:t>
                      </a:r>
                    </a:p>
                  </a:txBody>
                  <a:tcPr anchor="ctr"/>
                </a:tc>
                <a:tc>
                  <a:txBody>
                    <a:bodyPr/>
                    <a:lstStyle/>
                    <a:p>
                      <a:pPr>
                        <a:buNone/>
                      </a:pPr>
                      <a:r>
                        <a:rPr lang="en-GB"/>
                        <a:t>Model learns directly from raw input to final output</a:t>
                      </a:r>
                    </a:p>
                  </a:txBody>
                  <a:tcPr marL="0" marR="0" anchor="ctr">
                    <a:lnR w="6350" cap="flat" cmpd="sng" algn="ctr">
                      <a:solidFill>
                        <a:srgbClr val="2670C1"/>
                      </a:solidFill>
                      <a:prstDash val="solid"/>
                      <a:round/>
                      <a:headEnd type="none" w="med" len="med"/>
                      <a:tailEnd type="none" w="med" len="med"/>
                    </a:lnR>
                  </a:tcPr>
                </a:tc>
                <a:extLst>
                  <a:ext uri="{0D108BD9-81ED-4DB2-BD59-A6C34878D82A}">
                    <a16:rowId xmlns:a16="http://schemas.microsoft.com/office/drawing/2014/main" val="3141001437"/>
                  </a:ext>
                </a:extLst>
              </a:tr>
              <a:tr h="643484">
                <a:tc>
                  <a:txBody>
                    <a:bodyPr/>
                    <a:lstStyle/>
                    <a:p>
                      <a:pPr>
                        <a:buNone/>
                      </a:pPr>
                      <a:r>
                        <a:rPr lang="en-GB" b="1"/>
                        <a:t>Pipeline</a:t>
                      </a:r>
                      <a:endParaRPr lang="en-GB"/>
                    </a:p>
                  </a:txBody>
                  <a:tcPr anchor="ctr"/>
                </a:tc>
                <a:tc>
                  <a:txBody>
                    <a:bodyPr/>
                    <a:lstStyle/>
                    <a:p>
                      <a:pPr>
                        <a:buNone/>
                      </a:pPr>
                      <a:endParaRPr lang="en-GB" dirty="0"/>
                    </a:p>
                  </a:txBody>
                  <a:tcPr marL="0" marR="0" anchor="ctr">
                    <a:lnR w="6350" cap="flat" cmpd="sng" algn="ctr">
                      <a:solidFill>
                        <a:srgbClr val="2670C1"/>
                      </a:solidFill>
                      <a:prstDash val="solid"/>
                      <a:round/>
                      <a:headEnd type="none" w="med" len="med"/>
                      <a:tailEnd type="none" w="med" len="med"/>
                    </a:lnR>
                  </a:tcPr>
                </a:tc>
                <a:extLst>
                  <a:ext uri="{0D108BD9-81ED-4DB2-BD59-A6C34878D82A}">
                    <a16:rowId xmlns:a16="http://schemas.microsoft.com/office/drawing/2014/main" val="570202547"/>
                  </a:ext>
                </a:extLst>
              </a:tr>
              <a:tr h="694309">
                <a:tc>
                  <a:txBody>
                    <a:bodyPr/>
                    <a:lstStyle/>
                    <a:p>
                      <a:pPr>
                        <a:buNone/>
                      </a:pPr>
                      <a:r>
                        <a:rPr lang="en-GB" b="1"/>
                        <a:t>Feature Design</a:t>
                      </a:r>
                      <a:endParaRPr lang="en-GB"/>
                    </a:p>
                  </a:txBody>
                  <a:tcPr anchor="ctr"/>
                </a:tc>
                <a:tc>
                  <a:txBody>
                    <a:bodyPr/>
                    <a:lstStyle/>
                    <a:p>
                      <a:pPr>
                        <a:buNone/>
                      </a:pPr>
                      <a:r>
                        <a:rPr lang="en-GB" dirty="0"/>
                        <a:t>Features are automatically learned within the model</a:t>
                      </a:r>
                    </a:p>
                  </a:txBody>
                  <a:tcPr marL="0" marR="0" anchor="ctr">
                    <a:lnR w="6350" cap="flat" cmpd="sng" algn="ctr">
                      <a:solidFill>
                        <a:srgbClr val="2670C1"/>
                      </a:solidFill>
                      <a:prstDash val="solid"/>
                      <a:round/>
                      <a:headEnd type="none" w="med" len="med"/>
                      <a:tailEnd type="none" w="med" len="med"/>
                    </a:lnR>
                  </a:tcPr>
                </a:tc>
                <a:extLst>
                  <a:ext uri="{0D108BD9-81ED-4DB2-BD59-A6C34878D82A}">
                    <a16:rowId xmlns:a16="http://schemas.microsoft.com/office/drawing/2014/main" val="80869856"/>
                  </a:ext>
                </a:extLst>
              </a:tr>
              <a:tr h="2931426">
                <a:tc>
                  <a:txBody>
                    <a:bodyPr/>
                    <a:lstStyle/>
                    <a:p>
                      <a:pPr>
                        <a:buNone/>
                      </a:pPr>
                      <a:r>
                        <a:rPr lang="en-GB" b="1" dirty="0"/>
                        <a:t>Example</a:t>
                      </a:r>
                    </a:p>
                  </a:txBody>
                  <a:tcPr anchor="ctr"/>
                </a:tc>
                <a:tc>
                  <a:txBody>
                    <a:bodyPr/>
                    <a:lstStyle/>
                    <a:p>
                      <a:pPr>
                        <a:buNone/>
                      </a:pPr>
                      <a:endParaRPr lang="en-GB" dirty="0"/>
                    </a:p>
                  </a:txBody>
                  <a:tcPr marL="0" marR="0" anchor="ctr">
                    <a:lnR w="6350" cap="flat" cmpd="sng" algn="ctr">
                      <a:solidFill>
                        <a:srgbClr val="2670C1"/>
                      </a:solidFill>
                      <a:prstDash val="solid"/>
                      <a:round/>
                      <a:headEnd type="none" w="med" len="med"/>
                      <a:tailEnd type="none" w="med" len="med"/>
                    </a:lnR>
                  </a:tcPr>
                </a:tc>
                <a:extLst>
                  <a:ext uri="{0D108BD9-81ED-4DB2-BD59-A6C34878D82A}">
                    <a16:rowId xmlns:a16="http://schemas.microsoft.com/office/drawing/2014/main" val="2599566517"/>
                  </a:ext>
                </a:extLst>
              </a:tr>
            </a:tbl>
          </a:graphicData>
        </a:graphic>
      </p:graphicFrame>
      <p:pic>
        <p:nvPicPr>
          <p:cNvPr id="2" name="Picture 1">
            <a:extLst>
              <a:ext uri="{FF2B5EF4-FFF2-40B4-BE49-F238E27FC236}">
                <a16:creationId xmlns:a16="http://schemas.microsoft.com/office/drawing/2014/main" id="{964DC707-361D-A176-8FCD-74D62F86479A}"/>
              </a:ext>
            </a:extLst>
          </p:cNvPr>
          <p:cNvPicPr>
            <a:picLocks noChangeAspect="1"/>
          </p:cNvPicPr>
          <p:nvPr/>
        </p:nvPicPr>
        <p:blipFill>
          <a:blip r:embed="rId3"/>
          <a:srcRect t="5087"/>
          <a:stretch>
            <a:fillRect/>
          </a:stretch>
        </p:blipFill>
        <p:spPr>
          <a:xfrm>
            <a:off x="6565851" y="3868289"/>
            <a:ext cx="4848383" cy="2613421"/>
          </a:xfrm>
          <a:prstGeom prst="rect">
            <a:avLst/>
          </a:prstGeom>
        </p:spPr>
      </p:pic>
      <p:grpSp>
        <p:nvGrpSpPr>
          <p:cNvPr id="17" name="Group 16">
            <a:extLst>
              <a:ext uri="{FF2B5EF4-FFF2-40B4-BE49-F238E27FC236}">
                <a16:creationId xmlns:a16="http://schemas.microsoft.com/office/drawing/2014/main" id="{78FC27B0-8F72-E064-1113-487C2288B284}"/>
              </a:ext>
            </a:extLst>
          </p:cNvPr>
          <p:cNvGrpSpPr/>
          <p:nvPr/>
        </p:nvGrpSpPr>
        <p:grpSpPr>
          <a:xfrm>
            <a:off x="6717612" y="2488324"/>
            <a:ext cx="4544859" cy="514552"/>
            <a:chOff x="99899" y="4137170"/>
            <a:chExt cx="4544859" cy="514552"/>
          </a:xfrm>
        </p:grpSpPr>
        <p:sp>
          <p:nvSpPr>
            <p:cNvPr id="3" name="Data 2">
              <a:extLst>
                <a:ext uri="{FF2B5EF4-FFF2-40B4-BE49-F238E27FC236}">
                  <a16:creationId xmlns:a16="http://schemas.microsoft.com/office/drawing/2014/main" id="{5F082A6B-031A-616F-20B3-5E9D7C469BD4}"/>
                </a:ext>
              </a:extLst>
            </p:cNvPr>
            <p:cNvSpPr/>
            <p:nvPr/>
          </p:nvSpPr>
          <p:spPr>
            <a:xfrm>
              <a:off x="99899" y="4137170"/>
              <a:ext cx="1548000"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Raw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5" name="Rectangle 4">
              <a:extLst>
                <a:ext uri="{FF2B5EF4-FFF2-40B4-BE49-F238E27FC236}">
                  <a16:creationId xmlns:a16="http://schemas.microsoft.com/office/drawing/2014/main" id="{6B241E3F-C639-79CE-46DF-476F19A61841}"/>
                </a:ext>
              </a:extLst>
            </p:cNvPr>
            <p:cNvSpPr/>
            <p:nvPr/>
          </p:nvSpPr>
          <p:spPr>
            <a:xfrm>
              <a:off x="1915128" y="4137170"/>
              <a:ext cx="914401" cy="514551"/>
            </a:xfrm>
            <a:prstGeom prst="rec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Deep model</a:t>
              </a:r>
            </a:p>
          </p:txBody>
        </p:sp>
        <p:sp>
          <p:nvSpPr>
            <p:cNvPr id="6" name="Data 5">
              <a:extLst>
                <a:ext uri="{FF2B5EF4-FFF2-40B4-BE49-F238E27FC236}">
                  <a16:creationId xmlns:a16="http://schemas.microsoft.com/office/drawing/2014/main" id="{38DD0832-19ED-2094-7247-7AECFBF1F9DA}"/>
                </a:ext>
              </a:extLst>
            </p:cNvPr>
            <p:cNvSpPr/>
            <p:nvPr/>
          </p:nvSpPr>
          <p:spPr>
            <a:xfrm>
              <a:off x="3096758" y="4137171"/>
              <a:ext cx="1548000"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Prediction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Inference</a:t>
              </a:r>
            </a:p>
          </p:txBody>
        </p:sp>
        <p:cxnSp>
          <p:nvCxnSpPr>
            <p:cNvPr id="9" name="Straight Arrow Connector 8">
              <a:extLst>
                <a:ext uri="{FF2B5EF4-FFF2-40B4-BE49-F238E27FC236}">
                  <a16:creationId xmlns:a16="http://schemas.microsoft.com/office/drawing/2014/main" id="{4A6387FC-DB49-3432-5268-7D0C78A813B8}"/>
                </a:ext>
              </a:extLst>
            </p:cNvPr>
            <p:cNvCxnSpPr>
              <a:stCxn id="3" idx="5"/>
              <a:endCxn id="5" idx="1"/>
            </p:cNvCxnSpPr>
            <p:nvPr/>
          </p:nvCxnSpPr>
          <p:spPr>
            <a:xfrm>
              <a:off x="1493099" y="4394446"/>
              <a:ext cx="42202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EBDDA4-F929-4012-B543-5814C9CFF2E7}"/>
                </a:ext>
              </a:extLst>
            </p:cNvPr>
            <p:cNvCxnSpPr>
              <a:cxnSpLocks/>
              <a:stCxn id="5" idx="3"/>
              <a:endCxn id="6" idx="2"/>
            </p:cNvCxnSpPr>
            <p:nvPr/>
          </p:nvCxnSpPr>
          <p:spPr>
            <a:xfrm>
              <a:off x="2829529" y="4394446"/>
              <a:ext cx="42202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8" name="Picture 2" descr="Image result for understand icon">
            <a:extLst>
              <a:ext uri="{FF2B5EF4-FFF2-40B4-BE49-F238E27FC236}">
                <a16:creationId xmlns:a16="http://schemas.microsoft.com/office/drawing/2014/main" id="{7EEC1CAD-9FC9-7F6D-776E-FC53DE1DE6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75" y="3946852"/>
            <a:ext cx="1739858" cy="17398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BAD76F4-4B8A-AE12-8C40-7A5589A5AED5}"/>
              </a:ext>
            </a:extLst>
          </p:cNvPr>
          <p:cNvSpPr txBox="1"/>
          <p:nvPr/>
        </p:nvSpPr>
        <p:spPr>
          <a:xfrm>
            <a:off x="2038668" y="3764874"/>
            <a:ext cx="3599468" cy="2338168"/>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51C5C6"/>
                </a:solidFill>
                <a:effectLst/>
                <a:uLnTx/>
                <a:uFillTx/>
                <a:latin typeface="Calibri" panose="020F0502020204030204"/>
                <a:ea typeface="+mn-ea"/>
                <a:cs typeface="+mn-cs"/>
              </a:rPr>
              <a:t>The salient information embedded in the images can be extracted using a feature extractor</a:t>
            </a:r>
            <a:endParaRPr kumimoji="0" lang="en-GB" sz="1800" b="0" i="0" u="none" strike="noStrike" kern="1200" cap="none" spc="0" normalizeH="0" baseline="0" noProof="0" dirty="0">
              <a:ln>
                <a:noFill/>
              </a:ln>
              <a:solidFill>
                <a:srgbClr val="51C5C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782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955382-A698-DFF9-E4DA-F498B6BEA08F}"/>
                  </a:ext>
                </a:extLst>
              </p:cNvPr>
              <p:cNvSpPr txBox="1"/>
              <p:nvPr/>
            </p:nvSpPr>
            <p:spPr>
              <a:xfrm>
                <a:off x="6647748" y="2474462"/>
                <a:ext cx="4688006" cy="91522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𝑖𝑚𝑛</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e>
                      </m:nary>
                      <m:nary>
                        <m:nary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b>
                        <m:sup/>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𝜀</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e>
                      </m:nary>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75955382-A698-DFF9-E4DA-F498B6BEA08F}"/>
                  </a:ext>
                </a:extLst>
              </p:cNvPr>
              <p:cNvSpPr txBox="1">
                <a:spLocks noRot="1" noChangeAspect="1" noMove="1" noResize="1" noEditPoints="1" noAdjustHandles="1" noChangeArrowheads="1" noChangeShapeType="1" noTextEdit="1"/>
              </p:cNvSpPr>
              <p:nvPr/>
            </p:nvSpPr>
            <p:spPr>
              <a:xfrm>
                <a:off x="6647748" y="2474462"/>
                <a:ext cx="4688006" cy="915220"/>
              </a:xfrm>
              <a:prstGeom prst="rect">
                <a:avLst/>
              </a:prstGeom>
              <a:blipFill>
                <a:blip r:embed="rId3"/>
                <a:stretch>
                  <a:fillRect l="-3243" t="-86301" b="-141096"/>
                </a:stretch>
              </a:blipFill>
            </p:spPr>
            <p:txBody>
              <a:bodyPr/>
              <a:lstStyle/>
              <a:p>
                <a:r>
                  <a:rPr lang="en-GB">
                    <a:noFill/>
                  </a:rPr>
                  <a:t> </a:t>
                </a:r>
              </a:p>
            </p:txBody>
          </p:sp>
        </mc:Fallback>
      </mc:AlternateContent>
      <p:pic>
        <p:nvPicPr>
          <p:cNvPr id="71" name="Graphic 70">
            <a:extLst>
              <a:ext uri="{FF2B5EF4-FFF2-40B4-BE49-F238E27FC236}">
                <a16:creationId xmlns:a16="http://schemas.microsoft.com/office/drawing/2014/main" id="{AC592229-0195-1799-C5C2-4EA56F9BC5AE}"/>
              </a:ext>
            </a:extLst>
          </p:cNvPr>
          <p:cNvPicPr>
            <a:picLocks noChangeAspect="1"/>
          </p:cNvPicPr>
          <p:nvPr/>
        </p:nvPicPr>
        <p:blipFill>
          <a:blip r:embed="rId4"/>
          <a:srcRect/>
          <a:stretch/>
        </p:blipFill>
        <p:spPr>
          <a:xfrm>
            <a:off x="431550" y="1717606"/>
            <a:ext cx="5977138" cy="4506617"/>
          </a:xfrm>
          <a:prstGeom prst="rect">
            <a:avLst/>
          </a:prstGeom>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2" name="TextBox 31"/>
          <p:cNvSpPr txBox="1"/>
          <p:nvPr/>
        </p:nvSpPr>
        <p:spPr>
          <a:xfrm>
            <a:off x="6572033" y="4363137"/>
            <a:ext cx="513331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The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5F66D4"/>
                </a:solidFill>
                <a:effectLst/>
                <a:uLnTx/>
                <a:uFillTx/>
                <a:latin typeface="Calibri" panose="020F0502020204030204"/>
                <a:ea typeface="+mn-ea"/>
                <a:cs typeface="+mn-cs"/>
              </a:rPr>
              <a:t>Utility derived from numeric attributes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70AD47">
                    <a:lumMod val="60000"/>
                    <a:lumOff val="40000"/>
                  </a:srgbClr>
                </a:solidFill>
                <a:effectLst/>
                <a:uLnTx/>
                <a:uFillTx/>
                <a:latin typeface="Calibri" panose="020F0502020204030204"/>
                <a:ea typeface="+mn-ea"/>
                <a:cs typeface="+mn-cs"/>
              </a:rPr>
              <a:t>Utility derived from the image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Shares weights</a:t>
            </a:r>
            <a:r>
              <a:rPr kumimoji="0" lang="en-GB"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 </a:t>
            </a:r>
            <a:r>
              <a:rPr kumimoji="0" lang="en-GB" sz="1800" b="0" i="1" u="none" strike="noStrike" kern="1200" cap="none" spc="0" normalizeH="0" baseline="0" noProof="0" dirty="0" err="1">
                <a:ln>
                  <a:noFill/>
                </a:ln>
                <a:solidFill>
                  <a:srgbClr val="ED7D31">
                    <a:lumMod val="75000"/>
                  </a:srgbClr>
                </a:solidFill>
                <a:effectLst/>
                <a:uLnTx/>
                <a:uFillTx/>
                <a:latin typeface="Calibri" panose="020F0502020204030204"/>
                <a:ea typeface="+mn-ea"/>
                <a:cs typeface="+mn-cs"/>
              </a:rPr>
              <a:t>w</a:t>
            </a:r>
            <a:r>
              <a:rPr kumimoji="0" lang="en-GB" sz="1800" b="0" i="1" u="none" strike="noStrike" kern="1200" cap="none" spc="0" normalizeH="0" baseline="-25000" noProof="0" dirty="0" err="1">
                <a:ln>
                  <a:noFill/>
                </a:ln>
                <a:solidFill>
                  <a:srgbClr val="ED7D31">
                    <a:lumMod val="75000"/>
                  </a:srgbClr>
                </a:solidFill>
                <a:effectLst/>
                <a:uLnTx/>
                <a:uFillTx/>
                <a:latin typeface="Calibri" panose="020F0502020204030204"/>
                <a:ea typeface="+mn-ea"/>
                <a:cs typeface="+mn-cs"/>
              </a:rPr>
              <a:t>k</a:t>
            </a:r>
            <a:r>
              <a:rPr kumimoji="0" lang="en-GB"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 and </a:t>
            </a:r>
            <a:r>
              <a:rPr kumimoji="0" lang="el-GR"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β</a:t>
            </a:r>
            <a:r>
              <a:rPr kumimoji="0" lang="en-GB" sz="1800" b="0" i="1" u="none" strike="noStrike" kern="1200" cap="none" spc="0" normalizeH="0" baseline="-25000" noProof="0" dirty="0">
                <a:ln>
                  <a:noFill/>
                </a:ln>
                <a:solidFill>
                  <a:srgbClr val="ED7D31">
                    <a:lumMod val="75000"/>
                  </a:srgbClr>
                </a:solidFill>
                <a:effectLst/>
                <a:uLnTx/>
                <a:uFillTx/>
                <a:latin typeface="Calibri" panose="020F0502020204030204"/>
                <a:ea typeface="+mn-ea"/>
                <a:cs typeface="+mn-cs"/>
              </a:rPr>
              <a:t>m</a:t>
            </a:r>
            <a:r>
              <a:rPr kumimoji="0" lang="en-GB"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 across alternatives ensures the model is consistent with </a:t>
            </a:r>
            <a:r>
              <a:rPr kumimoji="0" lang="en-GB"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Random Utility Theory</a:t>
            </a:r>
          </a:p>
        </p:txBody>
      </p:sp>
      <p:cxnSp>
        <p:nvCxnSpPr>
          <p:cNvPr id="9" name="Straight Arrow Connector 8"/>
          <p:cNvCxnSpPr/>
          <p:nvPr/>
        </p:nvCxnSpPr>
        <p:spPr>
          <a:xfrm>
            <a:off x="2131788" y="3815830"/>
            <a:ext cx="0" cy="619125"/>
          </a:xfrm>
          <a:prstGeom prst="straightConnector1">
            <a:avLst/>
          </a:prstGeom>
          <a:ln w="76200">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1763" y="6360640"/>
            <a:ext cx="18029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Siamese network</a:t>
            </a:r>
          </a:p>
        </p:txBody>
      </p:sp>
      <p:sp>
        <p:nvSpPr>
          <p:cNvPr id="73" name="Rounded Rectangle 72">
            <a:extLst>
              <a:ext uri="{FF2B5EF4-FFF2-40B4-BE49-F238E27FC236}">
                <a16:creationId xmlns:a16="http://schemas.microsoft.com/office/drawing/2014/main" id="{3588F67A-E0CE-07D2-CC21-E29AAAB116EB}"/>
              </a:ext>
            </a:extLst>
          </p:cNvPr>
          <p:cNvSpPr/>
          <p:nvPr/>
        </p:nvSpPr>
        <p:spPr>
          <a:xfrm>
            <a:off x="8598185" y="2578508"/>
            <a:ext cx="1287827" cy="811174"/>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Rounded Rectangle 73">
            <a:extLst>
              <a:ext uri="{FF2B5EF4-FFF2-40B4-BE49-F238E27FC236}">
                <a16:creationId xmlns:a16="http://schemas.microsoft.com/office/drawing/2014/main" id="{AA3C02D5-0A24-8856-5DF2-1123AF21CBA6}"/>
              </a:ext>
            </a:extLst>
          </p:cNvPr>
          <p:cNvSpPr/>
          <p:nvPr/>
        </p:nvSpPr>
        <p:spPr>
          <a:xfrm>
            <a:off x="7306344" y="2603515"/>
            <a:ext cx="1244478" cy="766656"/>
          </a:xfrm>
          <a:prstGeom prst="roundRect">
            <a:avLst/>
          </a:prstGeom>
          <a:noFill/>
          <a:ln>
            <a:solidFill>
              <a:srgbClr val="5F66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76E268B1-273A-DDEC-3CA3-B5ACD935B801}"/>
              </a:ext>
            </a:extLst>
          </p:cNvPr>
          <p:cNvGrpSpPr/>
          <p:nvPr/>
        </p:nvGrpSpPr>
        <p:grpSpPr>
          <a:xfrm>
            <a:off x="7327474" y="1953677"/>
            <a:ext cx="2495797" cy="573828"/>
            <a:chOff x="7327474" y="1953677"/>
            <a:chExt cx="2495797" cy="573828"/>
          </a:xfrm>
        </p:grpSpPr>
        <p:sp>
          <p:nvSpPr>
            <p:cNvPr id="75" name="Right Brace 74">
              <a:extLst>
                <a:ext uri="{FF2B5EF4-FFF2-40B4-BE49-F238E27FC236}">
                  <a16:creationId xmlns:a16="http://schemas.microsoft.com/office/drawing/2014/main" id="{9D0F8815-4DC9-FA1C-75CE-59719EA380CB}"/>
                </a:ext>
              </a:extLst>
            </p:cNvPr>
            <p:cNvSpPr/>
            <p:nvPr/>
          </p:nvSpPr>
          <p:spPr>
            <a:xfrm rot="16200000">
              <a:off x="8456796" y="1161029"/>
              <a:ext cx="237154" cy="2495797"/>
            </a:xfrm>
            <a:prstGeom prst="rightBrace">
              <a:avLst>
                <a:gd name="adj1" fmla="val 8333"/>
                <a:gd name="adj2" fmla="val 5186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345EB3D-497A-1B7B-D4B4-901C04544E94}"/>
                    </a:ext>
                  </a:extLst>
                </p:cNvPr>
                <p:cNvSpPr txBox="1"/>
                <p:nvPr/>
              </p:nvSpPr>
              <p:spPr>
                <a:xfrm>
                  <a:off x="8225130" y="1953677"/>
                  <a:ext cx="7461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6" name="TextBox 75">
                  <a:extLst>
                    <a:ext uri="{FF2B5EF4-FFF2-40B4-BE49-F238E27FC236}">
                      <a16:creationId xmlns:a16="http://schemas.microsoft.com/office/drawing/2014/main" id="{8345EB3D-497A-1B7B-D4B4-901C04544E94}"/>
                    </a:ext>
                  </a:extLst>
                </p:cNvPr>
                <p:cNvSpPr txBox="1">
                  <a:spLocks noRot="1" noChangeAspect="1" noMove="1" noResize="1" noEditPoints="1" noAdjustHandles="1" noChangeArrowheads="1" noChangeShapeType="1" noTextEdit="1"/>
                </p:cNvSpPr>
                <p:nvPr/>
              </p:nvSpPr>
              <p:spPr>
                <a:xfrm>
                  <a:off x="8225130" y="1953677"/>
                  <a:ext cx="746111" cy="369332"/>
                </a:xfrm>
                <a:prstGeom prst="rect">
                  <a:avLst/>
                </a:prstGeom>
                <a:blipFill>
                  <a:blip r:embed="rId7"/>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4AF412B-5091-FADA-2ED8-88441766E55A}"/>
                  </a:ext>
                </a:extLst>
              </p:cNvPr>
              <p:cNvSpPr txBox="1"/>
              <p:nvPr/>
            </p:nvSpPr>
            <p:spPr>
              <a:xfrm>
                <a:off x="8971241" y="3559252"/>
                <a:ext cx="2743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𝜑</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DeiT-base-224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Vision-Transformer model</a:t>
                </a:r>
              </a:p>
            </p:txBody>
          </p:sp>
        </mc:Choice>
        <mc:Fallback xmlns="">
          <p:sp>
            <p:nvSpPr>
              <p:cNvPr id="77" name="TextBox 76">
                <a:extLst>
                  <a:ext uri="{FF2B5EF4-FFF2-40B4-BE49-F238E27FC236}">
                    <a16:creationId xmlns:a16="http://schemas.microsoft.com/office/drawing/2014/main" id="{94AF412B-5091-FADA-2ED8-88441766E55A}"/>
                  </a:ext>
                </a:extLst>
              </p:cNvPr>
              <p:cNvSpPr txBox="1">
                <a:spLocks noRot="1" noChangeAspect="1" noMove="1" noResize="1" noEditPoints="1" noAdjustHandles="1" noChangeArrowheads="1" noChangeShapeType="1" noTextEdit="1"/>
              </p:cNvSpPr>
              <p:nvPr/>
            </p:nvSpPr>
            <p:spPr>
              <a:xfrm>
                <a:off x="8971241" y="3559252"/>
                <a:ext cx="2743200" cy="646331"/>
              </a:xfrm>
              <a:prstGeom prst="rect">
                <a:avLst/>
              </a:prstGeom>
              <a:blipFill>
                <a:blip r:embed="rId8"/>
                <a:stretch>
                  <a:fillRect l="-1843" t="-5769" b="-11538"/>
                </a:stretch>
              </a:blipFill>
            </p:spPr>
            <p:txBody>
              <a:bodyPr/>
              <a:lstStyle/>
              <a:p>
                <a:r>
                  <a:rPr lang="en-GB">
                    <a:noFill/>
                  </a:rPr>
                  <a:t> </a:t>
                </a:r>
              </a:p>
            </p:txBody>
          </p:sp>
        </mc:Fallback>
      </mc:AlternateContent>
      <p:sp>
        <p:nvSpPr>
          <p:cNvPr id="5" name="Title 1">
            <a:extLst>
              <a:ext uri="{FF2B5EF4-FFF2-40B4-BE49-F238E27FC236}">
                <a16:creationId xmlns:a16="http://schemas.microsoft.com/office/drawing/2014/main" id="{E7D44878-97E5-F078-8516-B441AA630D0D}"/>
              </a:ext>
            </a:extLst>
          </p:cNvPr>
          <p:cNvSpPr>
            <a:spLocks noGrp="1"/>
          </p:cNvSpPr>
          <p:nvPr>
            <p:ph type="title"/>
          </p:nvPr>
        </p:nvSpPr>
        <p:spPr>
          <a:xfrm>
            <a:off x="820132" y="284300"/>
            <a:ext cx="11020354" cy="1143000"/>
          </a:xfrm>
        </p:spPr>
        <p:txBody>
          <a:bodyPr/>
          <a:lstStyle/>
          <a:p>
            <a:r>
              <a:rPr lang="en-US" noProof="0" dirty="0"/>
              <a:t>Computer vision-enriched DCM</a:t>
            </a:r>
          </a:p>
        </p:txBody>
      </p:sp>
      <p:pic>
        <p:nvPicPr>
          <p:cNvPr id="6" name="Picture 2" descr="Image result for understand icon">
            <a:extLst>
              <a:ext uri="{FF2B5EF4-FFF2-40B4-BE49-F238E27FC236}">
                <a16:creationId xmlns:a16="http://schemas.microsoft.com/office/drawing/2014/main" id="{0DAFBFA0-BD5B-1488-13A8-6B1D6D8BEF2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0606" t="10137" r="10770" b="15056"/>
          <a:stretch>
            <a:fillRect/>
          </a:stretch>
        </p:blipFill>
        <p:spPr bwMode="auto">
          <a:xfrm>
            <a:off x="8418209" y="235992"/>
            <a:ext cx="1367942" cy="130154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2CE984BB-C365-5DDE-EE7D-D9ED48E99571}"/>
              </a:ext>
            </a:extLst>
          </p:cNvPr>
          <p:cNvGrpSpPr/>
          <p:nvPr/>
        </p:nvGrpSpPr>
        <p:grpSpPr>
          <a:xfrm>
            <a:off x="6572032" y="1970460"/>
            <a:ext cx="5378549" cy="2291660"/>
            <a:chOff x="6572032" y="1970460"/>
            <a:chExt cx="5378549" cy="2291660"/>
          </a:xfrm>
        </p:grpSpPr>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3444EBB-B94D-E7B2-A894-54B5CFB32455}"/>
                    </a:ext>
                  </a:extLst>
                </p:cNvPr>
                <p:cNvSpPr txBox="1"/>
                <p:nvPr/>
              </p:nvSpPr>
              <p:spPr>
                <a:xfrm>
                  <a:off x="6572032" y="3498065"/>
                  <a:ext cx="1814321" cy="764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p>
                          </m:num>
                          <m:den>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𝐶</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𝑛</m:t>
                                    </m:r>
                                  </m:sub>
                                </m:sSub>
                              </m:sub>
                              <m:sup/>
                              <m:e>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sub>
                                    </m:sSub>
                                  </m:sup>
                                </m:sSup>
                              </m:e>
                            </m:nary>
                          </m:den>
                        </m:f>
                      </m:oMath>
                    </m:oMathPara>
                  </a14:m>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2" name="TextBox 71">
                  <a:extLst>
                    <a:ext uri="{FF2B5EF4-FFF2-40B4-BE49-F238E27FC236}">
                      <a16:creationId xmlns:a16="http://schemas.microsoft.com/office/drawing/2014/main" id="{C3444EBB-B94D-E7B2-A894-54B5CFB32455}"/>
                    </a:ext>
                  </a:extLst>
                </p:cNvPr>
                <p:cNvSpPr txBox="1">
                  <a:spLocks noRot="1" noChangeAspect="1" noMove="1" noResize="1" noEditPoints="1" noAdjustHandles="1" noChangeArrowheads="1" noChangeShapeType="1" noTextEdit="1"/>
                </p:cNvSpPr>
                <p:nvPr/>
              </p:nvSpPr>
              <p:spPr>
                <a:xfrm>
                  <a:off x="6572032" y="3498065"/>
                  <a:ext cx="1814321" cy="764055"/>
                </a:xfrm>
                <a:prstGeom prst="rect">
                  <a:avLst/>
                </a:prstGeom>
                <a:blipFill>
                  <a:blip r:embed="rId10"/>
                  <a:stretch>
                    <a:fillRect l="-694" t="-14754" b="-95082"/>
                  </a:stretch>
                </a:blipFill>
              </p:spPr>
              <p:txBody>
                <a:bodyPr/>
                <a:lstStyle/>
                <a:p>
                  <a:r>
                    <a:rPr lang="en-GB">
                      <a:noFill/>
                    </a:rPr>
                    <a:t> </a:t>
                  </a:r>
                </a:p>
              </p:txBody>
            </p:sp>
          </mc:Fallback>
        </mc:AlternateContent>
        <p:grpSp>
          <p:nvGrpSpPr>
            <p:cNvPr id="11" name="Group 10">
              <a:extLst>
                <a:ext uri="{FF2B5EF4-FFF2-40B4-BE49-F238E27FC236}">
                  <a16:creationId xmlns:a16="http://schemas.microsoft.com/office/drawing/2014/main" id="{9ABE20D7-0820-9C53-3479-2367D7A02055}"/>
                </a:ext>
              </a:extLst>
            </p:cNvPr>
            <p:cNvGrpSpPr/>
            <p:nvPr/>
          </p:nvGrpSpPr>
          <p:grpSpPr>
            <a:xfrm>
              <a:off x="10261320" y="1970460"/>
              <a:ext cx="1689261" cy="1038709"/>
              <a:chOff x="10261320" y="1970460"/>
              <a:chExt cx="1689261" cy="1038709"/>
            </a:xfrm>
          </p:grpSpPr>
          <p:sp>
            <p:nvSpPr>
              <p:cNvPr id="7" name="TextBox 6">
                <a:extLst>
                  <a:ext uri="{FF2B5EF4-FFF2-40B4-BE49-F238E27FC236}">
                    <a16:creationId xmlns:a16="http://schemas.microsoft.com/office/drawing/2014/main" id="{B4BB7044-3E15-3B86-913F-69E2CAB1888B}"/>
                  </a:ext>
                </a:extLst>
              </p:cNvPr>
              <p:cNvSpPr txBox="1"/>
              <p:nvPr/>
            </p:nvSpPr>
            <p:spPr>
              <a:xfrm>
                <a:off x="10720928" y="1970460"/>
                <a:ext cx="1229653" cy="70509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4472C4"/>
                    </a:solidFill>
                    <a:effectLst/>
                    <a:uLnTx/>
                    <a:uFillTx/>
                    <a:latin typeface="Calibri" panose="020F0502020204030204"/>
                    <a:ea typeface="+mn-ea"/>
                    <a:cs typeface="+mn-cs"/>
                  </a:rPr>
                  <a:t>i.i.d.</a:t>
                </a:r>
                <a:r>
                  <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rPr>
                  <a:t> EV Type 1</a:t>
                </a:r>
              </a:p>
            </p:txBody>
          </p:sp>
          <p:sp>
            <p:nvSpPr>
              <p:cNvPr id="10" name="Arc 9">
                <a:extLst>
                  <a:ext uri="{FF2B5EF4-FFF2-40B4-BE49-F238E27FC236}">
                    <a16:creationId xmlns:a16="http://schemas.microsoft.com/office/drawing/2014/main" id="{25A366C5-F546-0672-CC93-026E6EAE9AB9}"/>
                  </a:ext>
                </a:extLst>
              </p:cNvPr>
              <p:cNvSpPr/>
              <p:nvPr/>
            </p:nvSpPr>
            <p:spPr>
              <a:xfrm flipH="1">
                <a:off x="10261320" y="2389733"/>
                <a:ext cx="755439" cy="619436"/>
              </a:xfrm>
              <a:prstGeom prst="arc">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4" name="Freeform 13">
            <a:extLst>
              <a:ext uri="{FF2B5EF4-FFF2-40B4-BE49-F238E27FC236}">
                <a16:creationId xmlns:a16="http://schemas.microsoft.com/office/drawing/2014/main" id="{E22486D5-CDF5-A2B4-8C0A-D134D540FB3D}"/>
              </a:ext>
            </a:extLst>
          </p:cNvPr>
          <p:cNvSpPr/>
          <p:nvPr/>
        </p:nvSpPr>
        <p:spPr>
          <a:xfrm>
            <a:off x="137160" y="1591056"/>
            <a:ext cx="4316175" cy="4645152"/>
          </a:xfrm>
          <a:custGeom>
            <a:avLst/>
            <a:gdLst>
              <a:gd name="connsiteX0" fmla="*/ 155448 w 4316175"/>
              <a:gd name="connsiteY0" fmla="*/ 384048 h 4645152"/>
              <a:gd name="connsiteX1" fmla="*/ 256032 w 4316175"/>
              <a:gd name="connsiteY1" fmla="*/ 365760 h 4645152"/>
              <a:gd name="connsiteX2" fmla="*/ 310896 w 4316175"/>
              <a:gd name="connsiteY2" fmla="*/ 356616 h 4645152"/>
              <a:gd name="connsiteX3" fmla="*/ 402336 w 4316175"/>
              <a:gd name="connsiteY3" fmla="*/ 338328 h 4645152"/>
              <a:gd name="connsiteX4" fmla="*/ 429768 w 4316175"/>
              <a:gd name="connsiteY4" fmla="*/ 329184 h 4645152"/>
              <a:gd name="connsiteX5" fmla="*/ 493776 w 4316175"/>
              <a:gd name="connsiteY5" fmla="*/ 320040 h 4645152"/>
              <a:gd name="connsiteX6" fmla="*/ 630936 w 4316175"/>
              <a:gd name="connsiteY6" fmla="*/ 301752 h 4645152"/>
              <a:gd name="connsiteX7" fmla="*/ 667512 w 4316175"/>
              <a:gd name="connsiteY7" fmla="*/ 292608 h 4645152"/>
              <a:gd name="connsiteX8" fmla="*/ 731520 w 4316175"/>
              <a:gd name="connsiteY8" fmla="*/ 283464 h 4645152"/>
              <a:gd name="connsiteX9" fmla="*/ 822960 w 4316175"/>
              <a:gd name="connsiteY9" fmla="*/ 265176 h 4645152"/>
              <a:gd name="connsiteX10" fmla="*/ 960120 w 4316175"/>
              <a:gd name="connsiteY10" fmla="*/ 246888 h 4645152"/>
              <a:gd name="connsiteX11" fmla="*/ 1024128 w 4316175"/>
              <a:gd name="connsiteY11" fmla="*/ 237744 h 4645152"/>
              <a:gd name="connsiteX12" fmla="*/ 1069848 w 4316175"/>
              <a:gd name="connsiteY12" fmla="*/ 228600 h 4645152"/>
              <a:gd name="connsiteX13" fmla="*/ 1179576 w 4316175"/>
              <a:gd name="connsiteY13" fmla="*/ 219456 h 4645152"/>
              <a:gd name="connsiteX14" fmla="*/ 1225296 w 4316175"/>
              <a:gd name="connsiteY14" fmla="*/ 210312 h 4645152"/>
              <a:gd name="connsiteX15" fmla="*/ 1289304 w 4316175"/>
              <a:gd name="connsiteY15" fmla="*/ 201168 h 4645152"/>
              <a:gd name="connsiteX16" fmla="*/ 1353312 w 4316175"/>
              <a:gd name="connsiteY16" fmla="*/ 182880 h 4645152"/>
              <a:gd name="connsiteX17" fmla="*/ 1417320 w 4316175"/>
              <a:gd name="connsiteY17" fmla="*/ 173736 h 4645152"/>
              <a:gd name="connsiteX18" fmla="*/ 1527048 w 4316175"/>
              <a:gd name="connsiteY18" fmla="*/ 146304 h 4645152"/>
              <a:gd name="connsiteX19" fmla="*/ 1655064 w 4316175"/>
              <a:gd name="connsiteY19" fmla="*/ 137160 h 4645152"/>
              <a:gd name="connsiteX20" fmla="*/ 1773936 w 4316175"/>
              <a:gd name="connsiteY20" fmla="*/ 109728 h 4645152"/>
              <a:gd name="connsiteX21" fmla="*/ 1847088 w 4316175"/>
              <a:gd name="connsiteY21" fmla="*/ 100584 h 4645152"/>
              <a:gd name="connsiteX22" fmla="*/ 1892808 w 4316175"/>
              <a:gd name="connsiteY22" fmla="*/ 91440 h 4645152"/>
              <a:gd name="connsiteX23" fmla="*/ 1965960 w 4316175"/>
              <a:gd name="connsiteY23" fmla="*/ 82296 h 4645152"/>
              <a:gd name="connsiteX24" fmla="*/ 2011680 w 4316175"/>
              <a:gd name="connsiteY24" fmla="*/ 73152 h 4645152"/>
              <a:gd name="connsiteX25" fmla="*/ 2121408 w 4316175"/>
              <a:gd name="connsiteY25" fmla="*/ 64008 h 4645152"/>
              <a:gd name="connsiteX26" fmla="*/ 2167128 w 4316175"/>
              <a:gd name="connsiteY26" fmla="*/ 54864 h 4645152"/>
              <a:gd name="connsiteX27" fmla="*/ 2231136 w 4316175"/>
              <a:gd name="connsiteY27" fmla="*/ 36576 h 4645152"/>
              <a:gd name="connsiteX28" fmla="*/ 2368296 w 4316175"/>
              <a:gd name="connsiteY28" fmla="*/ 18288 h 4645152"/>
              <a:gd name="connsiteX29" fmla="*/ 2715768 w 4316175"/>
              <a:gd name="connsiteY29" fmla="*/ 0 h 4645152"/>
              <a:gd name="connsiteX30" fmla="*/ 3118104 w 4316175"/>
              <a:gd name="connsiteY30" fmla="*/ 9144 h 4645152"/>
              <a:gd name="connsiteX31" fmla="*/ 3227832 w 4316175"/>
              <a:gd name="connsiteY31" fmla="*/ 18288 h 4645152"/>
              <a:gd name="connsiteX32" fmla="*/ 3383280 w 4316175"/>
              <a:gd name="connsiteY32" fmla="*/ 27432 h 4645152"/>
              <a:gd name="connsiteX33" fmla="*/ 3438144 w 4316175"/>
              <a:gd name="connsiteY33" fmla="*/ 36576 h 4645152"/>
              <a:gd name="connsiteX34" fmla="*/ 3566160 w 4316175"/>
              <a:gd name="connsiteY34" fmla="*/ 54864 h 4645152"/>
              <a:gd name="connsiteX35" fmla="*/ 3621024 w 4316175"/>
              <a:gd name="connsiteY35" fmla="*/ 73152 h 4645152"/>
              <a:gd name="connsiteX36" fmla="*/ 3675888 w 4316175"/>
              <a:gd name="connsiteY36" fmla="*/ 91440 h 4645152"/>
              <a:gd name="connsiteX37" fmla="*/ 3703320 w 4316175"/>
              <a:gd name="connsiteY37" fmla="*/ 100584 h 4645152"/>
              <a:gd name="connsiteX38" fmla="*/ 3730752 w 4316175"/>
              <a:gd name="connsiteY38" fmla="*/ 118872 h 4645152"/>
              <a:gd name="connsiteX39" fmla="*/ 3785616 w 4316175"/>
              <a:gd name="connsiteY39" fmla="*/ 137160 h 4645152"/>
              <a:gd name="connsiteX40" fmla="*/ 3813048 w 4316175"/>
              <a:gd name="connsiteY40" fmla="*/ 146304 h 4645152"/>
              <a:gd name="connsiteX41" fmla="*/ 3840480 w 4316175"/>
              <a:gd name="connsiteY41" fmla="*/ 155448 h 4645152"/>
              <a:gd name="connsiteX42" fmla="*/ 3895344 w 4316175"/>
              <a:gd name="connsiteY42" fmla="*/ 192024 h 4645152"/>
              <a:gd name="connsiteX43" fmla="*/ 3913632 w 4316175"/>
              <a:gd name="connsiteY43" fmla="*/ 246888 h 4645152"/>
              <a:gd name="connsiteX44" fmla="*/ 3922776 w 4316175"/>
              <a:gd name="connsiteY44" fmla="*/ 274320 h 4645152"/>
              <a:gd name="connsiteX45" fmla="*/ 3941064 w 4316175"/>
              <a:gd name="connsiteY45" fmla="*/ 448056 h 4645152"/>
              <a:gd name="connsiteX46" fmla="*/ 3931920 w 4316175"/>
              <a:gd name="connsiteY46" fmla="*/ 502920 h 4645152"/>
              <a:gd name="connsiteX47" fmla="*/ 3913632 w 4316175"/>
              <a:gd name="connsiteY47" fmla="*/ 557784 h 4645152"/>
              <a:gd name="connsiteX48" fmla="*/ 3867912 w 4316175"/>
              <a:gd name="connsiteY48" fmla="*/ 640080 h 4645152"/>
              <a:gd name="connsiteX49" fmla="*/ 3813048 w 4316175"/>
              <a:gd name="connsiteY49" fmla="*/ 676656 h 4645152"/>
              <a:gd name="connsiteX50" fmla="*/ 3730752 w 4316175"/>
              <a:gd name="connsiteY50" fmla="*/ 722376 h 4645152"/>
              <a:gd name="connsiteX51" fmla="*/ 3703320 w 4316175"/>
              <a:gd name="connsiteY51" fmla="*/ 749808 h 4645152"/>
              <a:gd name="connsiteX52" fmla="*/ 3648456 w 4316175"/>
              <a:gd name="connsiteY52" fmla="*/ 786384 h 4645152"/>
              <a:gd name="connsiteX53" fmla="*/ 3621024 w 4316175"/>
              <a:gd name="connsiteY53" fmla="*/ 804672 h 4645152"/>
              <a:gd name="connsiteX54" fmla="*/ 3566160 w 4316175"/>
              <a:gd name="connsiteY54" fmla="*/ 850392 h 4645152"/>
              <a:gd name="connsiteX55" fmla="*/ 3547872 w 4316175"/>
              <a:gd name="connsiteY55" fmla="*/ 877824 h 4645152"/>
              <a:gd name="connsiteX56" fmla="*/ 3520440 w 4316175"/>
              <a:gd name="connsiteY56" fmla="*/ 896112 h 4645152"/>
              <a:gd name="connsiteX57" fmla="*/ 3502152 w 4316175"/>
              <a:gd name="connsiteY57" fmla="*/ 950976 h 4645152"/>
              <a:gd name="connsiteX58" fmla="*/ 3493008 w 4316175"/>
              <a:gd name="connsiteY58" fmla="*/ 978408 h 4645152"/>
              <a:gd name="connsiteX59" fmla="*/ 3483864 w 4316175"/>
              <a:gd name="connsiteY59" fmla="*/ 1005840 h 4645152"/>
              <a:gd name="connsiteX60" fmla="*/ 3511296 w 4316175"/>
              <a:gd name="connsiteY60" fmla="*/ 1115568 h 4645152"/>
              <a:gd name="connsiteX61" fmla="*/ 3538728 w 4316175"/>
              <a:gd name="connsiteY61" fmla="*/ 1170432 h 4645152"/>
              <a:gd name="connsiteX62" fmla="*/ 3566160 w 4316175"/>
              <a:gd name="connsiteY62" fmla="*/ 1188720 h 4645152"/>
              <a:gd name="connsiteX63" fmla="*/ 3584448 w 4316175"/>
              <a:gd name="connsiteY63" fmla="*/ 1216152 h 4645152"/>
              <a:gd name="connsiteX64" fmla="*/ 3611880 w 4316175"/>
              <a:gd name="connsiteY64" fmla="*/ 1234440 h 4645152"/>
              <a:gd name="connsiteX65" fmla="*/ 3648456 w 4316175"/>
              <a:gd name="connsiteY65" fmla="*/ 1289304 h 4645152"/>
              <a:gd name="connsiteX66" fmla="*/ 3666744 w 4316175"/>
              <a:gd name="connsiteY66" fmla="*/ 1316736 h 4645152"/>
              <a:gd name="connsiteX67" fmla="*/ 3694176 w 4316175"/>
              <a:gd name="connsiteY67" fmla="*/ 1344168 h 4645152"/>
              <a:gd name="connsiteX68" fmla="*/ 3721608 w 4316175"/>
              <a:gd name="connsiteY68" fmla="*/ 1380744 h 4645152"/>
              <a:gd name="connsiteX69" fmla="*/ 3776472 w 4316175"/>
              <a:gd name="connsiteY69" fmla="*/ 1417320 h 4645152"/>
              <a:gd name="connsiteX70" fmla="*/ 3858768 w 4316175"/>
              <a:gd name="connsiteY70" fmla="*/ 1472184 h 4645152"/>
              <a:gd name="connsiteX71" fmla="*/ 3886200 w 4316175"/>
              <a:gd name="connsiteY71" fmla="*/ 1490472 h 4645152"/>
              <a:gd name="connsiteX72" fmla="*/ 3922776 w 4316175"/>
              <a:gd name="connsiteY72" fmla="*/ 1536192 h 4645152"/>
              <a:gd name="connsiteX73" fmla="*/ 3968496 w 4316175"/>
              <a:gd name="connsiteY73" fmla="*/ 1581912 h 4645152"/>
              <a:gd name="connsiteX74" fmla="*/ 3977640 w 4316175"/>
              <a:gd name="connsiteY74" fmla="*/ 1609344 h 4645152"/>
              <a:gd name="connsiteX75" fmla="*/ 4014216 w 4316175"/>
              <a:gd name="connsiteY75" fmla="*/ 1664208 h 4645152"/>
              <a:gd name="connsiteX76" fmla="*/ 4059936 w 4316175"/>
              <a:gd name="connsiteY76" fmla="*/ 1746504 h 4645152"/>
              <a:gd name="connsiteX77" fmla="*/ 4078224 w 4316175"/>
              <a:gd name="connsiteY77" fmla="*/ 1773936 h 4645152"/>
              <a:gd name="connsiteX78" fmla="*/ 4105656 w 4316175"/>
              <a:gd name="connsiteY78" fmla="*/ 1801368 h 4645152"/>
              <a:gd name="connsiteX79" fmla="*/ 4142232 w 4316175"/>
              <a:gd name="connsiteY79" fmla="*/ 1856232 h 4645152"/>
              <a:gd name="connsiteX80" fmla="*/ 4215384 w 4316175"/>
              <a:gd name="connsiteY80" fmla="*/ 1938528 h 4645152"/>
              <a:gd name="connsiteX81" fmla="*/ 4224528 w 4316175"/>
              <a:gd name="connsiteY81" fmla="*/ 1965960 h 4645152"/>
              <a:gd name="connsiteX82" fmla="*/ 4242816 w 4316175"/>
              <a:gd name="connsiteY82" fmla="*/ 1993392 h 4645152"/>
              <a:gd name="connsiteX83" fmla="*/ 4261104 w 4316175"/>
              <a:gd name="connsiteY83" fmla="*/ 2048256 h 4645152"/>
              <a:gd name="connsiteX84" fmla="*/ 4270248 w 4316175"/>
              <a:gd name="connsiteY84" fmla="*/ 2075688 h 4645152"/>
              <a:gd name="connsiteX85" fmla="*/ 4279392 w 4316175"/>
              <a:gd name="connsiteY85" fmla="*/ 2103120 h 4645152"/>
              <a:gd name="connsiteX86" fmla="*/ 4288536 w 4316175"/>
              <a:gd name="connsiteY86" fmla="*/ 2130552 h 4645152"/>
              <a:gd name="connsiteX87" fmla="*/ 4288536 w 4316175"/>
              <a:gd name="connsiteY87" fmla="*/ 2368296 h 4645152"/>
              <a:gd name="connsiteX88" fmla="*/ 4279392 w 4316175"/>
              <a:gd name="connsiteY88" fmla="*/ 2542032 h 4645152"/>
              <a:gd name="connsiteX89" fmla="*/ 4288536 w 4316175"/>
              <a:gd name="connsiteY89" fmla="*/ 2688336 h 4645152"/>
              <a:gd name="connsiteX90" fmla="*/ 4279392 w 4316175"/>
              <a:gd name="connsiteY90" fmla="*/ 2779776 h 4645152"/>
              <a:gd name="connsiteX91" fmla="*/ 4306824 w 4316175"/>
              <a:gd name="connsiteY91" fmla="*/ 2898648 h 4645152"/>
              <a:gd name="connsiteX92" fmla="*/ 4315968 w 4316175"/>
              <a:gd name="connsiteY92" fmla="*/ 2935224 h 4645152"/>
              <a:gd name="connsiteX93" fmla="*/ 4306824 w 4316175"/>
              <a:gd name="connsiteY93" fmla="*/ 3008376 h 4645152"/>
              <a:gd name="connsiteX94" fmla="*/ 4315968 w 4316175"/>
              <a:gd name="connsiteY94" fmla="*/ 3090672 h 4645152"/>
              <a:gd name="connsiteX95" fmla="*/ 4279392 w 4316175"/>
              <a:gd name="connsiteY95" fmla="*/ 3172968 h 4645152"/>
              <a:gd name="connsiteX96" fmla="*/ 4270248 w 4316175"/>
              <a:gd name="connsiteY96" fmla="*/ 3200400 h 4645152"/>
              <a:gd name="connsiteX97" fmla="*/ 4251960 w 4316175"/>
              <a:gd name="connsiteY97" fmla="*/ 3227832 h 4645152"/>
              <a:gd name="connsiteX98" fmla="*/ 4242816 w 4316175"/>
              <a:gd name="connsiteY98" fmla="*/ 3255264 h 4645152"/>
              <a:gd name="connsiteX99" fmla="*/ 4215384 w 4316175"/>
              <a:gd name="connsiteY99" fmla="*/ 3282696 h 4645152"/>
              <a:gd name="connsiteX100" fmla="*/ 4178808 w 4316175"/>
              <a:gd name="connsiteY100" fmla="*/ 3337560 h 4645152"/>
              <a:gd name="connsiteX101" fmla="*/ 4160520 w 4316175"/>
              <a:gd name="connsiteY101" fmla="*/ 3364992 h 4645152"/>
              <a:gd name="connsiteX102" fmla="*/ 4133088 w 4316175"/>
              <a:gd name="connsiteY102" fmla="*/ 3419856 h 4645152"/>
              <a:gd name="connsiteX103" fmla="*/ 4105656 w 4316175"/>
              <a:gd name="connsiteY103" fmla="*/ 3447288 h 4645152"/>
              <a:gd name="connsiteX104" fmla="*/ 4041648 w 4316175"/>
              <a:gd name="connsiteY104" fmla="*/ 3520440 h 4645152"/>
              <a:gd name="connsiteX105" fmla="*/ 3977640 w 4316175"/>
              <a:gd name="connsiteY105" fmla="*/ 3593592 h 4645152"/>
              <a:gd name="connsiteX106" fmla="*/ 3913632 w 4316175"/>
              <a:gd name="connsiteY106" fmla="*/ 3675888 h 4645152"/>
              <a:gd name="connsiteX107" fmla="*/ 3867912 w 4316175"/>
              <a:gd name="connsiteY107" fmla="*/ 3721608 h 4645152"/>
              <a:gd name="connsiteX108" fmla="*/ 3840480 w 4316175"/>
              <a:gd name="connsiteY108" fmla="*/ 3776472 h 4645152"/>
              <a:gd name="connsiteX109" fmla="*/ 3813048 w 4316175"/>
              <a:gd name="connsiteY109" fmla="*/ 3794760 h 4645152"/>
              <a:gd name="connsiteX110" fmla="*/ 3776472 w 4316175"/>
              <a:gd name="connsiteY110" fmla="*/ 3849624 h 4645152"/>
              <a:gd name="connsiteX111" fmla="*/ 3739896 w 4316175"/>
              <a:gd name="connsiteY111" fmla="*/ 3904488 h 4645152"/>
              <a:gd name="connsiteX112" fmla="*/ 3685032 w 4316175"/>
              <a:gd name="connsiteY112" fmla="*/ 3986784 h 4645152"/>
              <a:gd name="connsiteX113" fmla="*/ 3666744 w 4316175"/>
              <a:gd name="connsiteY113" fmla="*/ 4014216 h 4645152"/>
              <a:gd name="connsiteX114" fmla="*/ 3639312 w 4316175"/>
              <a:gd name="connsiteY114" fmla="*/ 4032504 h 4645152"/>
              <a:gd name="connsiteX115" fmla="*/ 3593592 w 4316175"/>
              <a:gd name="connsiteY115" fmla="*/ 4087368 h 4645152"/>
              <a:gd name="connsiteX116" fmla="*/ 3566160 w 4316175"/>
              <a:gd name="connsiteY116" fmla="*/ 4105656 h 4645152"/>
              <a:gd name="connsiteX117" fmla="*/ 3547872 w 4316175"/>
              <a:gd name="connsiteY117" fmla="*/ 4133088 h 4645152"/>
              <a:gd name="connsiteX118" fmla="*/ 3520440 w 4316175"/>
              <a:gd name="connsiteY118" fmla="*/ 4151376 h 4645152"/>
              <a:gd name="connsiteX119" fmla="*/ 3511296 w 4316175"/>
              <a:gd name="connsiteY119" fmla="*/ 4279392 h 4645152"/>
              <a:gd name="connsiteX120" fmla="*/ 3483864 w 4316175"/>
              <a:gd name="connsiteY120" fmla="*/ 4416552 h 4645152"/>
              <a:gd name="connsiteX121" fmla="*/ 3474720 w 4316175"/>
              <a:gd name="connsiteY121" fmla="*/ 4443984 h 4645152"/>
              <a:gd name="connsiteX122" fmla="*/ 3401568 w 4316175"/>
              <a:gd name="connsiteY122" fmla="*/ 4507992 h 4645152"/>
              <a:gd name="connsiteX123" fmla="*/ 3319272 w 4316175"/>
              <a:gd name="connsiteY123" fmla="*/ 4544568 h 4645152"/>
              <a:gd name="connsiteX124" fmla="*/ 3291840 w 4316175"/>
              <a:gd name="connsiteY124" fmla="*/ 4553712 h 4645152"/>
              <a:gd name="connsiteX125" fmla="*/ 3163824 w 4316175"/>
              <a:gd name="connsiteY125" fmla="*/ 4581144 h 4645152"/>
              <a:gd name="connsiteX126" fmla="*/ 3108960 w 4316175"/>
              <a:gd name="connsiteY126" fmla="*/ 4590288 h 4645152"/>
              <a:gd name="connsiteX127" fmla="*/ 3017520 w 4316175"/>
              <a:gd name="connsiteY127" fmla="*/ 4608576 h 4645152"/>
              <a:gd name="connsiteX128" fmla="*/ 2798064 w 4316175"/>
              <a:gd name="connsiteY128" fmla="*/ 4617720 h 4645152"/>
              <a:gd name="connsiteX129" fmla="*/ 2642616 w 4316175"/>
              <a:gd name="connsiteY129" fmla="*/ 4626864 h 4645152"/>
              <a:gd name="connsiteX130" fmla="*/ 2148840 w 4316175"/>
              <a:gd name="connsiteY130" fmla="*/ 4617720 h 4645152"/>
              <a:gd name="connsiteX131" fmla="*/ 2020824 w 4316175"/>
              <a:gd name="connsiteY131" fmla="*/ 4608576 h 4645152"/>
              <a:gd name="connsiteX132" fmla="*/ 1700784 w 4316175"/>
              <a:gd name="connsiteY132" fmla="*/ 4599432 h 4645152"/>
              <a:gd name="connsiteX133" fmla="*/ 1335024 w 4316175"/>
              <a:gd name="connsiteY133" fmla="*/ 4608576 h 4645152"/>
              <a:gd name="connsiteX134" fmla="*/ 1179576 w 4316175"/>
              <a:gd name="connsiteY134" fmla="*/ 4617720 h 4645152"/>
              <a:gd name="connsiteX135" fmla="*/ 969264 w 4316175"/>
              <a:gd name="connsiteY135" fmla="*/ 4626864 h 4645152"/>
              <a:gd name="connsiteX136" fmla="*/ 886968 w 4316175"/>
              <a:gd name="connsiteY136" fmla="*/ 4636008 h 4645152"/>
              <a:gd name="connsiteX137" fmla="*/ 813816 w 4316175"/>
              <a:gd name="connsiteY137" fmla="*/ 4645152 h 4645152"/>
              <a:gd name="connsiteX138" fmla="*/ 713232 w 4316175"/>
              <a:gd name="connsiteY138" fmla="*/ 4636008 h 4645152"/>
              <a:gd name="connsiteX139" fmla="*/ 640080 w 4316175"/>
              <a:gd name="connsiteY139" fmla="*/ 4617720 h 4645152"/>
              <a:gd name="connsiteX140" fmla="*/ 612648 w 4316175"/>
              <a:gd name="connsiteY140" fmla="*/ 4608576 h 4645152"/>
              <a:gd name="connsiteX141" fmla="*/ 566928 w 4316175"/>
              <a:gd name="connsiteY141" fmla="*/ 4599432 h 4645152"/>
              <a:gd name="connsiteX142" fmla="*/ 530352 w 4316175"/>
              <a:gd name="connsiteY142" fmla="*/ 4581144 h 4645152"/>
              <a:gd name="connsiteX143" fmla="*/ 502920 w 4316175"/>
              <a:gd name="connsiteY143" fmla="*/ 4562856 h 4645152"/>
              <a:gd name="connsiteX144" fmla="*/ 475488 w 4316175"/>
              <a:gd name="connsiteY144" fmla="*/ 4553712 h 4645152"/>
              <a:gd name="connsiteX145" fmla="*/ 420624 w 4316175"/>
              <a:gd name="connsiteY145" fmla="*/ 4517136 h 4645152"/>
              <a:gd name="connsiteX146" fmla="*/ 338328 w 4316175"/>
              <a:gd name="connsiteY146" fmla="*/ 4471416 h 4645152"/>
              <a:gd name="connsiteX147" fmla="*/ 274320 w 4316175"/>
              <a:gd name="connsiteY147" fmla="*/ 4407408 h 4645152"/>
              <a:gd name="connsiteX148" fmla="*/ 219456 w 4316175"/>
              <a:gd name="connsiteY148" fmla="*/ 4379976 h 4645152"/>
              <a:gd name="connsiteX149" fmla="*/ 201168 w 4316175"/>
              <a:gd name="connsiteY149" fmla="*/ 4325112 h 4645152"/>
              <a:gd name="connsiteX150" fmla="*/ 173736 w 4316175"/>
              <a:gd name="connsiteY150" fmla="*/ 4270248 h 4645152"/>
              <a:gd name="connsiteX151" fmla="*/ 164592 w 4316175"/>
              <a:gd name="connsiteY151" fmla="*/ 4215384 h 4645152"/>
              <a:gd name="connsiteX152" fmla="*/ 146304 w 4316175"/>
              <a:gd name="connsiteY152" fmla="*/ 4023360 h 4645152"/>
              <a:gd name="connsiteX153" fmla="*/ 128016 w 4316175"/>
              <a:gd name="connsiteY153" fmla="*/ 3913632 h 4645152"/>
              <a:gd name="connsiteX154" fmla="*/ 118872 w 4316175"/>
              <a:gd name="connsiteY154" fmla="*/ 3877056 h 4645152"/>
              <a:gd name="connsiteX155" fmla="*/ 109728 w 4316175"/>
              <a:gd name="connsiteY155" fmla="*/ 3831336 h 4645152"/>
              <a:gd name="connsiteX156" fmla="*/ 91440 w 4316175"/>
              <a:gd name="connsiteY156" fmla="*/ 3739896 h 4645152"/>
              <a:gd name="connsiteX157" fmla="*/ 73152 w 4316175"/>
              <a:gd name="connsiteY157" fmla="*/ 3575304 h 4645152"/>
              <a:gd name="connsiteX158" fmla="*/ 64008 w 4316175"/>
              <a:gd name="connsiteY158" fmla="*/ 3520440 h 4645152"/>
              <a:gd name="connsiteX159" fmla="*/ 54864 w 4316175"/>
              <a:gd name="connsiteY159" fmla="*/ 3447288 h 4645152"/>
              <a:gd name="connsiteX160" fmla="*/ 36576 w 4316175"/>
              <a:gd name="connsiteY160" fmla="*/ 3383280 h 4645152"/>
              <a:gd name="connsiteX161" fmla="*/ 27432 w 4316175"/>
              <a:gd name="connsiteY161" fmla="*/ 3346704 h 4645152"/>
              <a:gd name="connsiteX162" fmla="*/ 9144 w 4316175"/>
              <a:gd name="connsiteY162" fmla="*/ 3035808 h 4645152"/>
              <a:gd name="connsiteX163" fmla="*/ 0 w 4316175"/>
              <a:gd name="connsiteY163" fmla="*/ 2944368 h 4645152"/>
              <a:gd name="connsiteX164" fmla="*/ 9144 w 4316175"/>
              <a:gd name="connsiteY164" fmla="*/ 2395728 h 4645152"/>
              <a:gd name="connsiteX165" fmla="*/ 18288 w 4316175"/>
              <a:gd name="connsiteY165" fmla="*/ 2340864 h 4645152"/>
              <a:gd name="connsiteX166" fmla="*/ 27432 w 4316175"/>
              <a:gd name="connsiteY166" fmla="*/ 2029968 h 4645152"/>
              <a:gd name="connsiteX167" fmla="*/ 36576 w 4316175"/>
              <a:gd name="connsiteY167" fmla="*/ 1828800 h 4645152"/>
              <a:gd name="connsiteX168" fmla="*/ 27432 w 4316175"/>
              <a:gd name="connsiteY168" fmla="*/ 914400 h 4645152"/>
              <a:gd name="connsiteX169" fmla="*/ 36576 w 4316175"/>
              <a:gd name="connsiteY169" fmla="*/ 886968 h 4645152"/>
              <a:gd name="connsiteX170" fmla="*/ 45720 w 4316175"/>
              <a:gd name="connsiteY170" fmla="*/ 804672 h 4645152"/>
              <a:gd name="connsiteX171" fmla="*/ 54864 w 4316175"/>
              <a:gd name="connsiteY171" fmla="*/ 731520 h 4645152"/>
              <a:gd name="connsiteX172" fmla="*/ 73152 w 4316175"/>
              <a:gd name="connsiteY172" fmla="*/ 621792 h 4645152"/>
              <a:gd name="connsiteX173" fmla="*/ 91440 w 4316175"/>
              <a:gd name="connsiteY173" fmla="*/ 457200 h 4645152"/>
              <a:gd name="connsiteX174" fmla="*/ 118872 w 4316175"/>
              <a:gd name="connsiteY174" fmla="*/ 402336 h 4645152"/>
              <a:gd name="connsiteX175" fmla="*/ 155448 w 4316175"/>
              <a:gd name="connsiteY175" fmla="*/ 384048 h 46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316175" h="4645152">
                <a:moveTo>
                  <a:pt x="155448" y="384048"/>
                </a:moveTo>
                <a:cubicBezTo>
                  <a:pt x="178308" y="377952"/>
                  <a:pt x="115452" y="391320"/>
                  <a:pt x="256032" y="365760"/>
                </a:cubicBezTo>
                <a:cubicBezTo>
                  <a:pt x="274273" y="362443"/>
                  <a:pt x="292673" y="360033"/>
                  <a:pt x="310896" y="356616"/>
                </a:cubicBezTo>
                <a:cubicBezTo>
                  <a:pt x="341447" y="350888"/>
                  <a:pt x="372847" y="348158"/>
                  <a:pt x="402336" y="338328"/>
                </a:cubicBezTo>
                <a:cubicBezTo>
                  <a:pt x="411480" y="335280"/>
                  <a:pt x="420317" y="331074"/>
                  <a:pt x="429768" y="329184"/>
                </a:cubicBezTo>
                <a:cubicBezTo>
                  <a:pt x="450902" y="324957"/>
                  <a:pt x="472412" y="322888"/>
                  <a:pt x="493776" y="320040"/>
                </a:cubicBezTo>
                <a:cubicBezTo>
                  <a:pt x="523630" y="316060"/>
                  <a:pt x="599333" y="307498"/>
                  <a:pt x="630936" y="301752"/>
                </a:cubicBezTo>
                <a:cubicBezTo>
                  <a:pt x="643301" y="299504"/>
                  <a:pt x="655147" y="294856"/>
                  <a:pt x="667512" y="292608"/>
                </a:cubicBezTo>
                <a:cubicBezTo>
                  <a:pt x="688717" y="288753"/>
                  <a:pt x="710295" y="287210"/>
                  <a:pt x="731520" y="283464"/>
                </a:cubicBezTo>
                <a:cubicBezTo>
                  <a:pt x="762131" y="278062"/>
                  <a:pt x="792349" y="270578"/>
                  <a:pt x="822960" y="265176"/>
                </a:cubicBezTo>
                <a:cubicBezTo>
                  <a:pt x="858480" y="258908"/>
                  <a:pt x="925800" y="251464"/>
                  <a:pt x="960120" y="246888"/>
                </a:cubicBezTo>
                <a:cubicBezTo>
                  <a:pt x="981484" y="244040"/>
                  <a:pt x="1002869" y="241287"/>
                  <a:pt x="1024128" y="237744"/>
                </a:cubicBezTo>
                <a:cubicBezTo>
                  <a:pt x="1039458" y="235189"/>
                  <a:pt x="1054413" y="230416"/>
                  <a:pt x="1069848" y="228600"/>
                </a:cubicBezTo>
                <a:cubicBezTo>
                  <a:pt x="1106299" y="224312"/>
                  <a:pt x="1143000" y="222504"/>
                  <a:pt x="1179576" y="219456"/>
                </a:cubicBezTo>
                <a:cubicBezTo>
                  <a:pt x="1194816" y="216408"/>
                  <a:pt x="1209966" y="212867"/>
                  <a:pt x="1225296" y="210312"/>
                </a:cubicBezTo>
                <a:cubicBezTo>
                  <a:pt x="1246555" y="206769"/>
                  <a:pt x="1268230" y="205684"/>
                  <a:pt x="1289304" y="201168"/>
                </a:cubicBezTo>
                <a:cubicBezTo>
                  <a:pt x="1311001" y="196519"/>
                  <a:pt x="1331615" y="187529"/>
                  <a:pt x="1353312" y="182880"/>
                </a:cubicBezTo>
                <a:cubicBezTo>
                  <a:pt x="1374386" y="178364"/>
                  <a:pt x="1396230" y="178176"/>
                  <a:pt x="1417320" y="173736"/>
                </a:cubicBezTo>
                <a:cubicBezTo>
                  <a:pt x="1454213" y="165969"/>
                  <a:pt x="1489442" y="148990"/>
                  <a:pt x="1527048" y="146304"/>
                </a:cubicBezTo>
                <a:lnTo>
                  <a:pt x="1655064" y="137160"/>
                </a:lnTo>
                <a:cubicBezTo>
                  <a:pt x="1688671" y="128758"/>
                  <a:pt x="1737345" y="115357"/>
                  <a:pt x="1773936" y="109728"/>
                </a:cubicBezTo>
                <a:cubicBezTo>
                  <a:pt x="1798224" y="105991"/>
                  <a:pt x="1822800" y="104321"/>
                  <a:pt x="1847088" y="100584"/>
                </a:cubicBezTo>
                <a:cubicBezTo>
                  <a:pt x="1862449" y="98221"/>
                  <a:pt x="1877447" y="93803"/>
                  <a:pt x="1892808" y="91440"/>
                </a:cubicBezTo>
                <a:cubicBezTo>
                  <a:pt x="1917096" y="87703"/>
                  <a:pt x="1941672" y="86033"/>
                  <a:pt x="1965960" y="82296"/>
                </a:cubicBezTo>
                <a:cubicBezTo>
                  <a:pt x="1981321" y="79933"/>
                  <a:pt x="1996245" y="74968"/>
                  <a:pt x="2011680" y="73152"/>
                </a:cubicBezTo>
                <a:cubicBezTo>
                  <a:pt x="2048131" y="68864"/>
                  <a:pt x="2084832" y="67056"/>
                  <a:pt x="2121408" y="64008"/>
                </a:cubicBezTo>
                <a:cubicBezTo>
                  <a:pt x="2136648" y="60960"/>
                  <a:pt x="2152050" y="58633"/>
                  <a:pt x="2167128" y="54864"/>
                </a:cubicBezTo>
                <a:cubicBezTo>
                  <a:pt x="2188655" y="49482"/>
                  <a:pt x="2209439" y="41225"/>
                  <a:pt x="2231136" y="36576"/>
                </a:cubicBezTo>
                <a:cubicBezTo>
                  <a:pt x="2246586" y="33265"/>
                  <a:pt x="2356860" y="19492"/>
                  <a:pt x="2368296" y="18288"/>
                </a:cubicBezTo>
                <a:cubicBezTo>
                  <a:pt x="2512477" y="3111"/>
                  <a:pt x="2529210" y="6910"/>
                  <a:pt x="2715768" y="0"/>
                </a:cubicBezTo>
                <a:lnTo>
                  <a:pt x="3118104" y="9144"/>
                </a:lnTo>
                <a:cubicBezTo>
                  <a:pt x="3154783" y="10454"/>
                  <a:pt x="3191216" y="15763"/>
                  <a:pt x="3227832" y="18288"/>
                </a:cubicBezTo>
                <a:cubicBezTo>
                  <a:pt x="3279615" y="21859"/>
                  <a:pt x="3331464" y="24384"/>
                  <a:pt x="3383280" y="27432"/>
                </a:cubicBezTo>
                <a:cubicBezTo>
                  <a:pt x="3401568" y="30480"/>
                  <a:pt x="3419766" y="34126"/>
                  <a:pt x="3438144" y="36576"/>
                </a:cubicBezTo>
                <a:cubicBezTo>
                  <a:pt x="3484029" y="42694"/>
                  <a:pt x="3522576" y="42977"/>
                  <a:pt x="3566160" y="54864"/>
                </a:cubicBezTo>
                <a:cubicBezTo>
                  <a:pt x="3584758" y="59936"/>
                  <a:pt x="3602736" y="67056"/>
                  <a:pt x="3621024" y="73152"/>
                </a:cubicBezTo>
                <a:lnTo>
                  <a:pt x="3675888" y="91440"/>
                </a:lnTo>
                <a:cubicBezTo>
                  <a:pt x="3685032" y="94488"/>
                  <a:pt x="3695300" y="95237"/>
                  <a:pt x="3703320" y="100584"/>
                </a:cubicBezTo>
                <a:cubicBezTo>
                  <a:pt x="3712464" y="106680"/>
                  <a:pt x="3720709" y="114409"/>
                  <a:pt x="3730752" y="118872"/>
                </a:cubicBezTo>
                <a:cubicBezTo>
                  <a:pt x="3748368" y="126701"/>
                  <a:pt x="3767328" y="131064"/>
                  <a:pt x="3785616" y="137160"/>
                </a:cubicBezTo>
                <a:lnTo>
                  <a:pt x="3813048" y="146304"/>
                </a:lnTo>
                <a:cubicBezTo>
                  <a:pt x="3822192" y="149352"/>
                  <a:pt x="3832460" y="150101"/>
                  <a:pt x="3840480" y="155448"/>
                </a:cubicBezTo>
                <a:lnTo>
                  <a:pt x="3895344" y="192024"/>
                </a:lnTo>
                <a:lnTo>
                  <a:pt x="3913632" y="246888"/>
                </a:lnTo>
                <a:lnTo>
                  <a:pt x="3922776" y="274320"/>
                </a:lnTo>
                <a:cubicBezTo>
                  <a:pt x="3927797" y="314492"/>
                  <a:pt x="3941064" y="413950"/>
                  <a:pt x="3941064" y="448056"/>
                </a:cubicBezTo>
                <a:cubicBezTo>
                  <a:pt x="3941064" y="466596"/>
                  <a:pt x="3936417" y="484933"/>
                  <a:pt x="3931920" y="502920"/>
                </a:cubicBezTo>
                <a:cubicBezTo>
                  <a:pt x="3927245" y="521622"/>
                  <a:pt x="3919728" y="539496"/>
                  <a:pt x="3913632" y="557784"/>
                </a:cubicBezTo>
                <a:cubicBezTo>
                  <a:pt x="3904103" y="586370"/>
                  <a:pt x="3894862" y="622113"/>
                  <a:pt x="3867912" y="640080"/>
                </a:cubicBezTo>
                <a:cubicBezTo>
                  <a:pt x="3849624" y="652272"/>
                  <a:pt x="3833900" y="669705"/>
                  <a:pt x="3813048" y="676656"/>
                </a:cubicBezTo>
                <a:cubicBezTo>
                  <a:pt x="3778553" y="688154"/>
                  <a:pt x="3762194" y="690934"/>
                  <a:pt x="3730752" y="722376"/>
                </a:cubicBezTo>
                <a:cubicBezTo>
                  <a:pt x="3721608" y="731520"/>
                  <a:pt x="3713528" y="741869"/>
                  <a:pt x="3703320" y="749808"/>
                </a:cubicBezTo>
                <a:cubicBezTo>
                  <a:pt x="3685970" y="763302"/>
                  <a:pt x="3666744" y="774192"/>
                  <a:pt x="3648456" y="786384"/>
                </a:cubicBezTo>
                <a:cubicBezTo>
                  <a:pt x="3639312" y="792480"/>
                  <a:pt x="3628795" y="796901"/>
                  <a:pt x="3621024" y="804672"/>
                </a:cubicBezTo>
                <a:cubicBezTo>
                  <a:pt x="3585821" y="839875"/>
                  <a:pt x="3604352" y="824931"/>
                  <a:pt x="3566160" y="850392"/>
                </a:cubicBezTo>
                <a:cubicBezTo>
                  <a:pt x="3560064" y="859536"/>
                  <a:pt x="3555643" y="870053"/>
                  <a:pt x="3547872" y="877824"/>
                </a:cubicBezTo>
                <a:cubicBezTo>
                  <a:pt x="3540101" y="885595"/>
                  <a:pt x="3526265" y="886793"/>
                  <a:pt x="3520440" y="896112"/>
                </a:cubicBezTo>
                <a:cubicBezTo>
                  <a:pt x="3510223" y="912459"/>
                  <a:pt x="3508248" y="932688"/>
                  <a:pt x="3502152" y="950976"/>
                </a:cubicBezTo>
                <a:lnTo>
                  <a:pt x="3493008" y="978408"/>
                </a:lnTo>
                <a:lnTo>
                  <a:pt x="3483864" y="1005840"/>
                </a:lnTo>
                <a:cubicBezTo>
                  <a:pt x="3496177" y="1079719"/>
                  <a:pt x="3487145" y="1043115"/>
                  <a:pt x="3511296" y="1115568"/>
                </a:cubicBezTo>
                <a:cubicBezTo>
                  <a:pt x="3518733" y="1137879"/>
                  <a:pt x="3521002" y="1152706"/>
                  <a:pt x="3538728" y="1170432"/>
                </a:cubicBezTo>
                <a:cubicBezTo>
                  <a:pt x="3546499" y="1178203"/>
                  <a:pt x="3557016" y="1182624"/>
                  <a:pt x="3566160" y="1188720"/>
                </a:cubicBezTo>
                <a:cubicBezTo>
                  <a:pt x="3572256" y="1197864"/>
                  <a:pt x="3576677" y="1208381"/>
                  <a:pt x="3584448" y="1216152"/>
                </a:cubicBezTo>
                <a:cubicBezTo>
                  <a:pt x="3592219" y="1223923"/>
                  <a:pt x="3604643" y="1226169"/>
                  <a:pt x="3611880" y="1234440"/>
                </a:cubicBezTo>
                <a:cubicBezTo>
                  <a:pt x="3626354" y="1250981"/>
                  <a:pt x="3636264" y="1271016"/>
                  <a:pt x="3648456" y="1289304"/>
                </a:cubicBezTo>
                <a:cubicBezTo>
                  <a:pt x="3654552" y="1298448"/>
                  <a:pt x="3658973" y="1308965"/>
                  <a:pt x="3666744" y="1316736"/>
                </a:cubicBezTo>
                <a:cubicBezTo>
                  <a:pt x="3675888" y="1325880"/>
                  <a:pt x="3685760" y="1334350"/>
                  <a:pt x="3694176" y="1344168"/>
                </a:cubicBezTo>
                <a:cubicBezTo>
                  <a:pt x="3704094" y="1355739"/>
                  <a:pt x="3710217" y="1370619"/>
                  <a:pt x="3721608" y="1380744"/>
                </a:cubicBezTo>
                <a:cubicBezTo>
                  <a:pt x="3738036" y="1395346"/>
                  <a:pt x="3758184" y="1405128"/>
                  <a:pt x="3776472" y="1417320"/>
                </a:cubicBezTo>
                <a:lnTo>
                  <a:pt x="3858768" y="1472184"/>
                </a:lnTo>
                <a:lnTo>
                  <a:pt x="3886200" y="1490472"/>
                </a:lnTo>
                <a:cubicBezTo>
                  <a:pt x="3904001" y="1543876"/>
                  <a:pt x="3881416" y="1494832"/>
                  <a:pt x="3922776" y="1536192"/>
                </a:cubicBezTo>
                <a:cubicBezTo>
                  <a:pt x="3983736" y="1597152"/>
                  <a:pt x="3895344" y="1533144"/>
                  <a:pt x="3968496" y="1581912"/>
                </a:cubicBezTo>
                <a:cubicBezTo>
                  <a:pt x="3971544" y="1591056"/>
                  <a:pt x="3972959" y="1600918"/>
                  <a:pt x="3977640" y="1609344"/>
                </a:cubicBezTo>
                <a:cubicBezTo>
                  <a:pt x="3988314" y="1628557"/>
                  <a:pt x="4007265" y="1643356"/>
                  <a:pt x="4014216" y="1664208"/>
                </a:cubicBezTo>
                <a:cubicBezTo>
                  <a:pt x="4030311" y="1712492"/>
                  <a:pt x="4018013" y="1683620"/>
                  <a:pt x="4059936" y="1746504"/>
                </a:cubicBezTo>
                <a:cubicBezTo>
                  <a:pt x="4066032" y="1755648"/>
                  <a:pt x="4070453" y="1766165"/>
                  <a:pt x="4078224" y="1773936"/>
                </a:cubicBezTo>
                <a:cubicBezTo>
                  <a:pt x="4087368" y="1783080"/>
                  <a:pt x="4097717" y="1791160"/>
                  <a:pt x="4105656" y="1801368"/>
                </a:cubicBezTo>
                <a:cubicBezTo>
                  <a:pt x="4119150" y="1818718"/>
                  <a:pt x="4126690" y="1840690"/>
                  <a:pt x="4142232" y="1856232"/>
                </a:cubicBezTo>
                <a:cubicBezTo>
                  <a:pt x="4166466" y="1880466"/>
                  <a:pt x="4199067" y="1905894"/>
                  <a:pt x="4215384" y="1938528"/>
                </a:cubicBezTo>
                <a:cubicBezTo>
                  <a:pt x="4219695" y="1947149"/>
                  <a:pt x="4220217" y="1957339"/>
                  <a:pt x="4224528" y="1965960"/>
                </a:cubicBezTo>
                <a:cubicBezTo>
                  <a:pt x="4229443" y="1975790"/>
                  <a:pt x="4238353" y="1983349"/>
                  <a:pt x="4242816" y="1993392"/>
                </a:cubicBezTo>
                <a:cubicBezTo>
                  <a:pt x="4250645" y="2011008"/>
                  <a:pt x="4255008" y="2029968"/>
                  <a:pt x="4261104" y="2048256"/>
                </a:cubicBezTo>
                <a:lnTo>
                  <a:pt x="4270248" y="2075688"/>
                </a:lnTo>
                <a:lnTo>
                  <a:pt x="4279392" y="2103120"/>
                </a:lnTo>
                <a:lnTo>
                  <a:pt x="4288536" y="2130552"/>
                </a:lnTo>
                <a:cubicBezTo>
                  <a:pt x="4266880" y="2368770"/>
                  <a:pt x="4288536" y="2072326"/>
                  <a:pt x="4288536" y="2368296"/>
                </a:cubicBezTo>
                <a:cubicBezTo>
                  <a:pt x="4288536" y="2426288"/>
                  <a:pt x="4282440" y="2484120"/>
                  <a:pt x="4279392" y="2542032"/>
                </a:cubicBezTo>
                <a:cubicBezTo>
                  <a:pt x="4282440" y="2590800"/>
                  <a:pt x="4288536" y="2639473"/>
                  <a:pt x="4288536" y="2688336"/>
                </a:cubicBezTo>
                <a:cubicBezTo>
                  <a:pt x="4288536" y="2718968"/>
                  <a:pt x="4277862" y="2749182"/>
                  <a:pt x="4279392" y="2779776"/>
                </a:cubicBezTo>
                <a:cubicBezTo>
                  <a:pt x="4283081" y="2853547"/>
                  <a:pt x="4292964" y="2850137"/>
                  <a:pt x="4306824" y="2898648"/>
                </a:cubicBezTo>
                <a:cubicBezTo>
                  <a:pt x="4310276" y="2910732"/>
                  <a:pt x="4312920" y="2923032"/>
                  <a:pt x="4315968" y="2935224"/>
                </a:cubicBezTo>
                <a:cubicBezTo>
                  <a:pt x="4312920" y="2959608"/>
                  <a:pt x="4306824" y="2983802"/>
                  <a:pt x="4306824" y="3008376"/>
                </a:cubicBezTo>
                <a:cubicBezTo>
                  <a:pt x="4306824" y="3035977"/>
                  <a:pt x="4317804" y="3063132"/>
                  <a:pt x="4315968" y="3090672"/>
                </a:cubicBezTo>
                <a:cubicBezTo>
                  <a:pt x="4312339" y="3145112"/>
                  <a:pt x="4298035" y="3135682"/>
                  <a:pt x="4279392" y="3172968"/>
                </a:cubicBezTo>
                <a:cubicBezTo>
                  <a:pt x="4275081" y="3181589"/>
                  <a:pt x="4274559" y="3191779"/>
                  <a:pt x="4270248" y="3200400"/>
                </a:cubicBezTo>
                <a:cubicBezTo>
                  <a:pt x="4265333" y="3210230"/>
                  <a:pt x="4256875" y="3218002"/>
                  <a:pt x="4251960" y="3227832"/>
                </a:cubicBezTo>
                <a:cubicBezTo>
                  <a:pt x="4247649" y="3236453"/>
                  <a:pt x="4248163" y="3247244"/>
                  <a:pt x="4242816" y="3255264"/>
                </a:cubicBezTo>
                <a:cubicBezTo>
                  <a:pt x="4235643" y="3266024"/>
                  <a:pt x="4223323" y="3272488"/>
                  <a:pt x="4215384" y="3282696"/>
                </a:cubicBezTo>
                <a:cubicBezTo>
                  <a:pt x="4201890" y="3300046"/>
                  <a:pt x="4191000" y="3319272"/>
                  <a:pt x="4178808" y="3337560"/>
                </a:cubicBezTo>
                <a:cubicBezTo>
                  <a:pt x="4172712" y="3346704"/>
                  <a:pt x="4163995" y="3354566"/>
                  <a:pt x="4160520" y="3364992"/>
                </a:cubicBezTo>
                <a:cubicBezTo>
                  <a:pt x="4151356" y="3392485"/>
                  <a:pt x="4152783" y="3396221"/>
                  <a:pt x="4133088" y="3419856"/>
                </a:cubicBezTo>
                <a:cubicBezTo>
                  <a:pt x="4124809" y="3429790"/>
                  <a:pt x="4113595" y="3437080"/>
                  <a:pt x="4105656" y="3447288"/>
                </a:cubicBezTo>
                <a:cubicBezTo>
                  <a:pt x="4048213" y="3521143"/>
                  <a:pt x="4094754" y="3485036"/>
                  <a:pt x="4041648" y="3520440"/>
                </a:cubicBezTo>
                <a:cubicBezTo>
                  <a:pt x="3998976" y="3584448"/>
                  <a:pt x="4023360" y="3563112"/>
                  <a:pt x="3977640" y="3593592"/>
                </a:cubicBezTo>
                <a:cubicBezTo>
                  <a:pt x="3885197" y="3732257"/>
                  <a:pt x="3985255" y="3589940"/>
                  <a:pt x="3913632" y="3675888"/>
                </a:cubicBezTo>
                <a:cubicBezTo>
                  <a:pt x="3875532" y="3721608"/>
                  <a:pt x="3918204" y="3688080"/>
                  <a:pt x="3867912" y="3721608"/>
                </a:cubicBezTo>
                <a:cubicBezTo>
                  <a:pt x="3860475" y="3743919"/>
                  <a:pt x="3858206" y="3758746"/>
                  <a:pt x="3840480" y="3776472"/>
                </a:cubicBezTo>
                <a:cubicBezTo>
                  <a:pt x="3832709" y="3784243"/>
                  <a:pt x="3822192" y="3788664"/>
                  <a:pt x="3813048" y="3794760"/>
                </a:cubicBezTo>
                <a:cubicBezTo>
                  <a:pt x="3795560" y="3847223"/>
                  <a:pt x="3816427" y="3798253"/>
                  <a:pt x="3776472" y="3849624"/>
                </a:cubicBezTo>
                <a:cubicBezTo>
                  <a:pt x="3762978" y="3866974"/>
                  <a:pt x="3752088" y="3886200"/>
                  <a:pt x="3739896" y="3904488"/>
                </a:cubicBezTo>
                <a:lnTo>
                  <a:pt x="3685032" y="3986784"/>
                </a:lnTo>
                <a:cubicBezTo>
                  <a:pt x="3678936" y="3995928"/>
                  <a:pt x="3675888" y="4008120"/>
                  <a:pt x="3666744" y="4014216"/>
                </a:cubicBezTo>
                <a:lnTo>
                  <a:pt x="3639312" y="4032504"/>
                </a:lnTo>
                <a:cubicBezTo>
                  <a:pt x="3621330" y="4059477"/>
                  <a:pt x="3619994" y="4065366"/>
                  <a:pt x="3593592" y="4087368"/>
                </a:cubicBezTo>
                <a:cubicBezTo>
                  <a:pt x="3585149" y="4094403"/>
                  <a:pt x="3575304" y="4099560"/>
                  <a:pt x="3566160" y="4105656"/>
                </a:cubicBezTo>
                <a:cubicBezTo>
                  <a:pt x="3560064" y="4114800"/>
                  <a:pt x="3555643" y="4125317"/>
                  <a:pt x="3547872" y="4133088"/>
                </a:cubicBezTo>
                <a:cubicBezTo>
                  <a:pt x="3540101" y="4140859"/>
                  <a:pt x="3523105" y="4140714"/>
                  <a:pt x="3520440" y="4151376"/>
                </a:cubicBezTo>
                <a:cubicBezTo>
                  <a:pt x="3510064" y="4192879"/>
                  <a:pt x="3515002" y="4236772"/>
                  <a:pt x="3511296" y="4279392"/>
                </a:cubicBezTo>
                <a:cubicBezTo>
                  <a:pt x="3503339" y="4370901"/>
                  <a:pt x="3508564" y="4342451"/>
                  <a:pt x="3483864" y="4416552"/>
                </a:cubicBezTo>
                <a:cubicBezTo>
                  <a:pt x="3480816" y="4425696"/>
                  <a:pt x="3480067" y="4435964"/>
                  <a:pt x="3474720" y="4443984"/>
                </a:cubicBezTo>
                <a:cubicBezTo>
                  <a:pt x="3444240" y="4489704"/>
                  <a:pt x="3465576" y="4465320"/>
                  <a:pt x="3401568" y="4507992"/>
                </a:cubicBezTo>
                <a:cubicBezTo>
                  <a:pt x="3358096" y="4536973"/>
                  <a:pt x="3384562" y="4522805"/>
                  <a:pt x="3319272" y="4544568"/>
                </a:cubicBezTo>
                <a:cubicBezTo>
                  <a:pt x="3310128" y="4547616"/>
                  <a:pt x="3301191" y="4551374"/>
                  <a:pt x="3291840" y="4553712"/>
                </a:cubicBezTo>
                <a:cubicBezTo>
                  <a:pt x="3241889" y="4566200"/>
                  <a:pt x="3226082" y="4570768"/>
                  <a:pt x="3163824" y="4581144"/>
                </a:cubicBezTo>
                <a:cubicBezTo>
                  <a:pt x="3145536" y="4584192"/>
                  <a:pt x="3127140" y="4586652"/>
                  <a:pt x="3108960" y="4590288"/>
                </a:cubicBezTo>
                <a:cubicBezTo>
                  <a:pt x="3068130" y="4598454"/>
                  <a:pt x="3064521" y="4605443"/>
                  <a:pt x="3017520" y="4608576"/>
                </a:cubicBezTo>
                <a:cubicBezTo>
                  <a:pt x="2944467" y="4613446"/>
                  <a:pt x="2871193" y="4614153"/>
                  <a:pt x="2798064" y="4617720"/>
                </a:cubicBezTo>
                <a:cubicBezTo>
                  <a:pt x="2746220" y="4620249"/>
                  <a:pt x="2694432" y="4623816"/>
                  <a:pt x="2642616" y="4626864"/>
                </a:cubicBezTo>
                <a:lnTo>
                  <a:pt x="2148840" y="4617720"/>
                </a:lnTo>
                <a:cubicBezTo>
                  <a:pt x="2106078" y="4616462"/>
                  <a:pt x="2063569" y="4610321"/>
                  <a:pt x="2020824" y="4608576"/>
                </a:cubicBezTo>
                <a:cubicBezTo>
                  <a:pt x="1914189" y="4604224"/>
                  <a:pt x="1807464" y="4602480"/>
                  <a:pt x="1700784" y="4599432"/>
                </a:cubicBezTo>
                <a:lnTo>
                  <a:pt x="1335024" y="4608576"/>
                </a:lnTo>
                <a:cubicBezTo>
                  <a:pt x="1283150" y="4610396"/>
                  <a:pt x="1231417" y="4615128"/>
                  <a:pt x="1179576" y="4617720"/>
                </a:cubicBezTo>
                <a:lnTo>
                  <a:pt x="969264" y="4626864"/>
                </a:lnTo>
                <a:lnTo>
                  <a:pt x="886968" y="4636008"/>
                </a:lnTo>
                <a:cubicBezTo>
                  <a:pt x="862563" y="4638879"/>
                  <a:pt x="838390" y="4645152"/>
                  <a:pt x="813816" y="4645152"/>
                </a:cubicBezTo>
                <a:cubicBezTo>
                  <a:pt x="780150" y="4645152"/>
                  <a:pt x="746760" y="4639056"/>
                  <a:pt x="713232" y="4636008"/>
                </a:cubicBezTo>
                <a:cubicBezTo>
                  <a:pt x="688848" y="4629912"/>
                  <a:pt x="663925" y="4625668"/>
                  <a:pt x="640080" y="4617720"/>
                </a:cubicBezTo>
                <a:cubicBezTo>
                  <a:pt x="630936" y="4614672"/>
                  <a:pt x="621999" y="4610914"/>
                  <a:pt x="612648" y="4608576"/>
                </a:cubicBezTo>
                <a:cubicBezTo>
                  <a:pt x="597570" y="4604807"/>
                  <a:pt x="582168" y="4602480"/>
                  <a:pt x="566928" y="4599432"/>
                </a:cubicBezTo>
                <a:cubicBezTo>
                  <a:pt x="554736" y="4593336"/>
                  <a:pt x="542187" y="4587907"/>
                  <a:pt x="530352" y="4581144"/>
                </a:cubicBezTo>
                <a:cubicBezTo>
                  <a:pt x="520810" y="4575692"/>
                  <a:pt x="512750" y="4567771"/>
                  <a:pt x="502920" y="4562856"/>
                </a:cubicBezTo>
                <a:cubicBezTo>
                  <a:pt x="494299" y="4558545"/>
                  <a:pt x="483914" y="4558393"/>
                  <a:pt x="475488" y="4553712"/>
                </a:cubicBezTo>
                <a:cubicBezTo>
                  <a:pt x="456275" y="4543038"/>
                  <a:pt x="441476" y="4524087"/>
                  <a:pt x="420624" y="4517136"/>
                </a:cubicBezTo>
                <a:cubicBezTo>
                  <a:pt x="381992" y="4504259"/>
                  <a:pt x="379202" y="4506002"/>
                  <a:pt x="338328" y="4471416"/>
                </a:cubicBezTo>
                <a:cubicBezTo>
                  <a:pt x="315294" y="4451926"/>
                  <a:pt x="302945" y="4416950"/>
                  <a:pt x="274320" y="4407408"/>
                </a:cubicBezTo>
                <a:cubicBezTo>
                  <a:pt x="236462" y="4394789"/>
                  <a:pt x="254908" y="4403611"/>
                  <a:pt x="219456" y="4379976"/>
                </a:cubicBezTo>
                <a:cubicBezTo>
                  <a:pt x="213360" y="4361688"/>
                  <a:pt x="211861" y="4341152"/>
                  <a:pt x="201168" y="4325112"/>
                </a:cubicBezTo>
                <a:cubicBezTo>
                  <a:pt x="184728" y="4300451"/>
                  <a:pt x="180046" y="4298641"/>
                  <a:pt x="173736" y="4270248"/>
                </a:cubicBezTo>
                <a:cubicBezTo>
                  <a:pt x="169714" y="4252149"/>
                  <a:pt x="166639" y="4233811"/>
                  <a:pt x="164592" y="4215384"/>
                </a:cubicBezTo>
                <a:cubicBezTo>
                  <a:pt x="157492" y="4151480"/>
                  <a:pt x="161898" y="4085738"/>
                  <a:pt x="146304" y="4023360"/>
                </a:cubicBezTo>
                <a:cubicBezTo>
                  <a:pt x="125727" y="3941050"/>
                  <a:pt x="149422" y="4042065"/>
                  <a:pt x="128016" y="3913632"/>
                </a:cubicBezTo>
                <a:cubicBezTo>
                  <a:pt x="125950" y="3901236"/>
                  <a:pt x="121598" y="3889324"/>
                  <a:pt x="118872" y="3877056"/>
                </a:cubicBezTo>
                <a:cubicBezTo>
                  <a:pt x="115501" y="3861884"/>
                  <a:pt x="112283" y="3846666"/>
                  <a:pt x="109728" y="3831336"/>
                </a:cubicBezTo>
                <a:cubicBezTo>
                  <a:pt x="95719" y="3747279"/>
                  <a:pt x="108966" y="3792474"/>
                  <a:pt x="91440" y="3739896"/>
                </a:cubicBezTo>
                <a:cubicBezTo>
                  <a:pt x="65696" y="3559691"/>
                  <a:pt x="102739" y="3826797"/>
                  <a:pt x="73152" y="3575304"/>
                </a:cubicBezTo>
                <a:cubicBezTo>
                  <a:pt x="70986" y="3556891"/>
                  <a:pt x="66630" y="3538794"/>
                  <a:pt x="64008" y="3520440"/>
                </a:cubicBezTo>
                <a:cubicBezTo>
                  <a:pt x="60533" y="3496113"/>
                  <a:pt x="58904" y="3471527"/>
                  <a:pt x="54864" y="3447288"/>
                </a:cubicBezTo>
                <a:cubicBezTo>
                  <a:pt x="49147" y="3412985"/>
                  <a:pt x="45273" y="3413719"/>
                  <a:pt x="36576" y="3383280"/>
                </a:cubicBezTo>
                <a:cubicBezTo>
                  <a:pt x="33124" y="3371196"/>
                  <a:pt x="30480" y="3358896"/>
                  <a:pt x="27432" y="3346704"/>
                </a:cubicBezTo>
                <a:cubicBezTo>
                  <a:pt x="6594" y="3159162"/>
                  <a:pt x="28433" y="3373361"/>
                  <a:pt x="9144" y="3035808"/>
                </a:cubicBezTo>
                <a:cubicBezTo>
                  <a:pt x="7396" y="3005226"/>
                  <a:pt x="3048" y="2974848"/>
                  <a:pt x="0" y="2944368"/>
                </a:cubicBezTo>
                <a:cubicBezTo>
                  <a:pt x="3048" y="2761488"/>
                  <a:pt x="3604" y="2578549"/>
                  <a:pt x="9144" y="2395728"/>
                </a:cubicBezTo>
                <a:cubicBezTo>
                  <a:pt x="9706" y="2377196"/>
                  <a:pt x="17362" y="2359381"/>
                  <a:pt x="18288" y="2340864"/>
                </a:cubicBezTo>
                <a:cubicBezTo>
                  <a:pt x="23465" y="2237317"/>
                  <a:pt x="23732" y="2133579"/>
                  <a:pt x="27432" y="2029968"/>
                </a:cubicBezTo>
                <a:cubicBezTo>
                  <a:pt x="29828" y="1962886"/>
                  <a:pt x="33528" y="1895856"/>
                  <a:pt x="36576" y="1828800"/>
                </a:cubicBezTo>
                <a:cubicBezTo>
                  <a:pt x="33528" y="1524000"/>
                  <a:pt x="27432" y="1219215"/>
                  <a:pt x="27432" y="914400"/>
                </a:cubicBezTo>
                <a:cubicBezTo>
                  <a:pt x="27432" y="904761"/>
                  <a:pt x="34991" y="896475"/>
                  <a:pt x="36576" y="886968"/>
                </a:cubicBezTo>
                <a:cubicBezTo>
                  <a:pt x="41114" y="859743"/>
                  <a:pt x="42495" y="832084"/>
                  <a:pt x="45720" y="804672"/>
                </a:cubicBezTo>
                <a:cubicBezTo>
                  <a:pt x="48591" y="780267"/>
                  <a:pt x="51127" y="755808"/>
                  <a:pt x="54864" y="731520"/>
                </a:cubicBezTo>
                <a:cubicBezTo>
                  <a:pt x="66092" y="658535"/>
                  <a:pt x="64781" y="709687"/>
                  <a:pt x="73152" y="621792"/>
                </a:cubicBezTo>
                <a:cubicBezTo>
                  <a:pt x="83465" y="513508"/>
                  <a:pt x="71840" y="525801"/>
                  <a:pt x="91440" y="457200"/>
                </a:cubicBezTo>
                <a:cubicBezTo>
                  <a:pt x="97390" y="436376"/>
                  <a:pt x="102842" y="418366"/>
                  <a:pt x="118872" y="402336"/>
                </a:cubicBezTo>
                <a:cubicBezTo>
                  <a:pt x="129906" y="391302"/>
                  <a:pt x="132588" y="390144"/>
                  <a:pt x="155448" y="384048"/>
                </a:cubicBezTo>
                <a:close/>
              </a:path>
            </a:pathLst>
          </a:custGeom>
          <a:solidFill>
            <a:schemeClr val="bg1">
              <a:alpha val="901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2DFC4BD-44EF-5861-875B-15ABEDC6DD96}"/>
              </a:ext>
            </a:extLst>
          </p:cNvPr>
          <p:cNvSpPr/>
          <p:nvPr/>
        </p:nvSpPr>
        <p:spPr>
          <a:xfrm>
            <a:off x="8610600" y="2675558"/>
            <a:ext cx="1322775" cy="640080"/>
          </a:xfrm>
          <a:prstGeom prst="rect">
            <a:avLst/>
          </a:prstGeom>
          <a:solidFill>
            <a:schemeClr val="bg1">
              <a:alpha val="901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2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xEl>
                                              <p:pRg st="1" end="1"/>
                                            </p:txEl>
                                          </p:spTgt>
                                        </p:tgtEl>
                                        <p:attrNameLst>
                                          <p:attrName>style.visibility</p:attrName>
                                        </p:attrNameLst>
                                      </p:cBhvr>
                                      <p:to>
                                        <p:strVal val="visible"/>
                                      </p:to>
                                    </p:set>
                                    <p:animEffect transition="in" filter="fade">
                                      <p:cBhvr>
                                        <p:cTn id="13" dur="500"/>
                                        <p:tgtEl>
                                          <p:spTgt spid="3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500"/>
                                        <p:tgtEl>
                                          <p:spTgt spid="73"/>
                                        </p:tgtEl>
                                      </p:cBhvr>
                                    </p:animEffect>
                                  </p:childTnLst>
                                </p:cTn>
                              </p:par>
                              <p:par>
                                <p:cTn id="25" presetID="10" presetClass="entr" presetSubtype="0" fill="hold" nodeType="withEffect">
                                  <p:stCondLst>
                                    <p:cond delay="0"/>
                                  </p:stCondLst>
                                  <p:childTnLst>
                                    <p:set>
                                      <p:cBhvr>
                                        <p:cTn id="26" dur="1" fill="hold">
                                          <p:stCondLst>
                                            <p:cond delay="0"/>
                                          </p:stCondLst>
                                        </p:cTn>
                                        <p:tgtEl>
                                          <p:spTgt spid="32">
                                            <p:txEl>
                                              <p:pRg st="3" end="3"/>
                                            </p:txEl>
                                          </p:spTgt>
                                        </p:tgtEl>
                                        <p:attrNameLst>
                                          <p:attrName>style.visibility</p:attrName>
                                        </p:attrNameLst>
                                      </p:cBhvr>
                                      <p:to>
                                        <p:strVal val="visible"/>
                                      </p:to>
                                    </p:set>
                                    <p:animEffect transition="in" filter="fade">
                                      <p:cBhvr>
                                        <p:cTn id="27" dur="500"/>
                                        <p:tgtEl>
                                          <p:spTgt spid="32">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xit" presetSubtype="0" fill="hold" grpId="1" nodeType="with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2">
                                            <p:txEl>
                                              <p:pRg st="5" end="5"/>
                                            </p:txEl>
                                          </p:spTgt>
                                        </p:tgtEl>
                                        <p:attrNameLst>
                                          <p:attrName>style.visibility</p:attrName>
                                        </p:attrNameLst>
                                      </p:cBhvr>
                                      <p:to>
                                        <p:strVal val="visible"/>
                                      </p:to>
                                    </p:set>
                                    <p:animEffect transition="in" filter="fade">
                                      <p:cBhvr>
                                        <p:cTn id="49" dur="500"/>
                                        <p:tgtEl>
                                          <p:spTgt spid="32">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7" grpId="0"/>
      <p:bldP spid="14" grpId="0" animBg="1"/>
      <p:bldP spid="14" grpId="1" animBg="1"/>
      <p:bldP spid="15" grpId="0" animBg="1"/>
      <p:bldP spid="15"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724900" y="0"/>
            <a:ext cx="34671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p:cNvSpPr txBox="1"/>
          <p:nvPr/>
        </p:nvSpPr>
        <p:spPr>
          <a:xfrm>
            <a:off x="8850702" y="1991722"/>
            <a:ext cx="3286125" cy="4801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Attributes: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l-GR" sz="1800" b="0" i="0" u="none" strike="noStrike" kern="1200" cap="none" spc="0" normalizeH="0" baseline="0" noProof="0" dirty="0">
                <a:ln>
                  <a:noFill/>
                </a:ln>
                <a:solidFill>
                  <a:prstClr val="black"/>
                </a:solidFill>
                <a:effectLst/>
                <a:uLnTx/>
                <a:uFillTx/>
                <a:latin typeface="Calibri" panose="020F0502020204030204"/>
                <a:ea typeface="+mn-ea"/>
                <a:cs typeface="+mn-cs"/>
              </a:rPr>
              <a:t>Δ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Commute travel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srgbClr val="2B743E"/>
                </a:solidFill>
                <a:effectLst/>
                <a:uLnTx/>
                <a:uFillTx/>
                <a:latin typeface="Calibri" panose="020F0502020204030204"/>
                <a:ea typeface="+mn-ea"/>
                <a:cs typeface="+mn-cs"/>
              </a:rPr>
              <a:t>[-15</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min … </a:t>
            </a:r>
            <a:r>
              <a:rPr kumimoji="0" lang="en-GB" sz="1800" b="0" i="0" u="none" strike="noStrike" kern="1200" cap="none" spc="0" normalizeH="0" baseline="0" noProof="0" dirty="0">
                <a:ln>
                  <a:noFill/>
                </a:ln>
                <a:solidFill>
                  <a:srgbClr val="D62515"/>
                </a:solidFill>
                <a:effectLst/>
                <a:uLnTx/>
                <a:uFillTx/>
                <a:latin typeface="Calibri" panose="020F0502020204030204"/>
                <a:ea typeface="+mn-ea"/>
                <a:cs typeface="+mn-cs"/>
              </a:rPr>
              <a:t>15</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l-GR" sz="1800" b="0" i="0" u="none" strike="noStrike" kern="1200" cap="none" spc="0" normalizeH="0" baseline="0" noProof="0" dirty="0">
                <a:ln>
                  <a:noFill/>
                </a:ln>
                <a:solidFill>
                  <a:prstClr val="black"/>
                </a:solidFill>
                <a:effectLst/>
                <a:uLnTx/>
                <a:uFillTx/>
                <a:latin typeface="Calibri" panose="020F0502020204030204"/>
                <a:ea typeface="+mn-ea"/>
                <a:cs typeface="+mn-cs"/>
              </a:rPr>
              <a:t>Δ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Monthly housing costs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srgbClr val="2B743E"/>
                </a:solidFill>
                <a:effectLst/>
                <a:uLnTx/>
                <a:uFillTx/>
                <a:latin typeface="Calibri" panose="020F0502020204030204"/>
                <a:ea typeface="+mn-ea"/>
                <a:cs typeface="+mn-cs"/>
              </a:rPr>
              <a:t>-€225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srgbClr val="D62515"/>
                </a:solidFill>
                <a:effectLst/>
                <a:uLnTx/>
                <a:uFillTx/>
                <a:latin typeface="Calibri" panose="020F0502020204030204"/>
                <a:ea typeface="+mn-ea"/>
                <a:cs typeface="+mn-cs"/>
              </a:rPr>
              <a:t>€225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per month]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Pivoted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around current levels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Experimental design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Random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Commuters, 18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yr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Mid Sept 2022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800 respondents x 15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SurveyPlatform</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SurveyEngine</a:t>
            </a:r>
          </a:p>
        </p:txBody>
      </p:sp>
      <p:grpSp>
        <p:nvGrpSpPr>
          <p:cNvPr id="7" name="Group 6"/>
          <p:cNvGrpSpPr/>
          <p:nvPr/>
        </p:nvGrpSpPr>
        <p:grpSpPr>
          <a:xfrm>
            <a:off x="8830843" y="482551"/>
            <a:ext cx="2262996" cy="4070399"/>
            <a:chOff x="8830843" y="482551"/>
            <a:chExt cx="2262996" cy="4070399"/>
          </a:xfrm>
        </p:grpSpPr>
        <p:sp>
          <p:nvSpPr>
            <p:cNvPr id="10" name="Rounded Rectangle 9"/>
            <p:cNvSpPr/>
            <p:nvPr/>
          </p:nvSpPr>
          <p:spPr>
            <a:xfrm>
              <a:off x="9172575" y="4219575"/>
              <a:ext cx="1038225" cy="333375"/>
            </a:xfrm>
            <a:prstGeom prst="roundRect">
              <a:avLst/>
            </a:prstGeom>
            <a:noFill/>
            <a:ln w="28575">
              <a:solidFill>
                <a:srgbClr val="FF7F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Elbow Connector 11"/>
            <p:cNvCxnSpPr/>
            <p:nvPr/>
          </p:nvCxnSpPr>
          <p:spPr>
            <a:xfrm rot="16200000" flipV="1">
              <a:off x="7430002" y="2725462"/>
              <a:ext cx="3081500" cy="240103"/>
            </a:xfrm>
            <a:prstGeom prst="bentConnector3">
              <a:avLst>
                <a:gd name="adj1" fmla="val -75"/>
              </a:avLst>
            </a:prstGeom>
            <a:ln>
              <a:solidFill>
                <a:srgbClr val="FF7F0E"/>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830843" y="482551"/>
              <a:ext cx="226299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ED7D31"/>
                  </a:solidFill>
                  <a:effectLst/>
                  <a:uLnTx/>
                  <a:uFillTx/>
                  <a:latin typeface="Calibri" panose="020F0502020204030204"/>
                  <a:ea typeface="+mn-ea"/>
                  <a:cs typeface="+mn-cs"/>
                </a:rPr>
                <a:t>No correlation between images &amp; numerical attributes!</a:t>
              </a:r>
            </a:p>
          </p:txBody>
        </p:sp>
      </p:grpSp>
      <p:sp>
        <p:nvSpPr>
          <p:cNvPr id="11" name="TextBox 10"/>
          <p:cNvSpPr txBox="1"/>
          <p:nvPr/>
        </p:nvSpPr>
        <p:spPr>
          <a:xfrm>
            <a:off x="1288384" y="1091728"/>
            <a:ext cx="7203861" cy="55502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a:ln>
                  <a:noFill/>
                </a:ln>
                <a:solidFill>
                  <a:srgbClr val="0070C0"/>
                </a:solidFill>
                <a:effectLst/>
                <a:uLnTx/>
                <a:uFillTx/>
                <a:latin typeface="Calibri" panose="020F0502020204030204"/>
                <a:ea typeface="+mn-ea"/>
                <a:cs typeface="+mn-cs"/>
              </a:rPr>
              <a:t>Suppose, you have to relocate to a different neighbourhood. Your house stays the same; only the neighbourhood changes</a:t>
            </a:r>
            <a:r>
              <a:rPr kumimoji="0" lang="en-GB" sz="1400" b="1" i="1" u="none" strike="noStrike" kern="1200" cap="none" spc="0" normalizeH="0" baseline="0" noProof="0" dirty="0">
                <a:ln>
                  <a:noFill/>
                </a:ln>
                <a:solidFill>
                  <a:srgbClr val="0070C0"/>
                </a:solidFill>
                <a:effectLst/>
                <a:uLnTx/>
                <a:uFillTx/>
                <a:latin typeface="Calibri" panose="020F0502020204030204"/>
                <a:ea typeface="+mn-ea"/>
                <a:cs typeface="+mn-cs"/>
              </a:rPr>
              <a:t>.</a:t>
            </a:r>
            <a:r>
              <a:rPr kumimoji="0" lang="en-GB" sz="1600" b="0" i="1" u="none" strike="noStrike" kern="1200" cap="none" spc="0" normalizeH="0" baseline="0" noProof="0" dirty="0">
                <a:ln>
                  <a:noFill/>
                </a:ln>
                <a:solidFill>
                  <a:srgbClr val="0070C0"/>
                </a:solidFill>
                <a:effectLst/>
                <a:uLnTx/>
                <a:uFillTx/>
                <a:latin typeface="Calibri" panose="020F0502020204030204"/>
                <a:ea typeface="+mn-ea"/>
                <a:cs typeface="+mn-cs"/>
              </a:rPr>
              <a:t> You have two options.</a:t>
            </a:r>
          </a:p>
        </p:txBody>
      </p:sp>
      <p:grpSp>
        <p:nvGrpSpPr>
          <p:cNvPr id="24" name="Group 23"/>
          <p:cNvGrpSpPr/>
          <p:nvPr/>
        </p:nvGrpSpPr>
        <p:grpSpPr>
          <a:xfrm>
            <a:off x="513285" y="1991722"/>
            <a:ext cx="8097317" cy="4666400"/>
            <a:chOff x="1420602" y="2514600"/>
            <a:chExt cx="7189999" cy="4143522"/>
          </a:xfrm>
        </p:grpSpPr>
        <p:pic>
          <p:nvPicPr>
            <p:cNvPr id="2" name="Picture 1" descr="Screen Clipping"/>
            <p:cNvPicPr>
              <a:picLocks noChangeAspect="1"/>
            </p:cNvPicPr>
            <p:nvPr/>
          </p:nvPicPr>
          <p:blipFill rotWithShape="1">
            <a:blip r:embed="rId3">
              <a:extLst>
                <a:ext uri="{28A0092B-C50C-407E-A947-70E740481C1C}">
                  <a14:useLocalDpi xmlns:a14="http://schemas.microsoft.com/office/drawing/2010/main" val="0"/>
                </a:ext>
              </a:extLst>
            </a:blip>
            <a:srcRect t="14701"/>
            <a:stretch/>
          </p:blipFill>
          <p:spPr>
            <a:xfrm>
              <a:off x="1420603" y="2514600"/>
              <a:ext cx="7189998" cy="4143522"/>
            </a:xfrm>
            <a:prstGeom prst="rect">
              <a:avLst/>
            </a:prstGeom>
          </p:spPr>
        </p:pic>
        <p:sp>
          <p:nvSpPr>
            <p:cNvPr id="15" name="Rectangle 14"/>
            <p:cNvSpPr/>
            <p:nvPr/>
          </p:nvSpPr>
          <p:spPr>
            <a:xfrm>
              <a:off x="1420602" y="2838449"/>
              <a:ext cx="688249" cy="381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extBox 4"/>
          <p:cNvSpPr txBox="1"/>
          <p:nvPr/>
        </p:nvSpPr>
        <p:spPr>
          <a:xfrm>
            <a:off x="81409" y="4906462"/>
            <a:ext cx="14663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600" b="1" i="0" u="none" strike="noStrike" kern="1200" cap="none" spc="0" normalizeH="0" baseline="0" noProof="0" dirty="0">
                <a:ln>
                  <a:noFill/>
                </a:ln>
                <a:solidFill>
                  <a:srgbClr val="0070C0"/>
                </a:solidFill>
                <a:effectLst/>
                <a:uLnTx/>
                <a:uFillTx/>
                <a:latin typeface="Calibri" panose="020F0502020204030204"/>
                <a:ea typeface="+mn-ea"/>
                <a:cs typeface="+mn-cs"/>
              </a:rPr>
              <a:t>Δ</a:t>
            </a:r>
            <a:r>
              <a:rPr kumimoji="0" lang="en-GB" sz="1600" b="1" i="0" u="none" strike="noStrike" kern="1200" cap="none" spc="0" normalizeH="0" baseline="0" noProof="0" dirty="0">
                <a:ln>
                  <a:noFill/>
                </a:ln>
                <a:solidFill>
                  <a:srgbClr val="0070C0"/>
                </a:solidFill>
                <a:effectLst/>
                <a:uLnTx/>
                <a:uFillTx/>
                <a:latin typeface="Calibri" panose="020F0502020204030204"/>
                <a:ea typeface="+mn-ea"/>
                <a:cs typeface="+mn-cs"/>
              </a:rPr>
              <a:t> Housing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70C0"/>
                </a:solidFill>
                <a:effectLst/>
                <a:uLnTx/>
                <a:uFillTx/>
                <a:latin typeface="Calibri" panose="020F0502020204030204"/>
                <a:ea typeface="+mn-ea"/>
                <a:cs typeface="+mn-cs"/>
              </a:rPr>
              <a:t>cost</a:t>
            </a:r>
          </a:p>
        </p:txBody>
      </p:sp>
      <p:sp>
        <p:nvSpPr>
          <p:cNvPr id="8" name="TextBox 7"/>
          <p:cNvSpPr txBox="1"/>
          <p:nvPr/>
        </p:nvSpPr>
        <p:spPr>
          <a:xfrm>
            <a:off x="50927" y="5397827"/>
            <a:ext cx="1496791"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600" b="1" i="0" u="none" strike="noStrike" kern="1200" cap="none" spc="0" normalizeH="0" baseline="0" noProof="0" dirty="0">
                <a:ln>
                  <a:noFill/>
                </a:ln>
                <a:solidFill>
                  <a:srgbClr val="0070C0"/>
                </a:solidFill>
                <a:effectLst/>
                <a:uLnTx/>
                <a:uFillTx/>
                <a:latin typeface="Calibri" panose="020F0502020204030204"/>
                <a:ea typeface="+mn-ea"/>
                <a:cs typeface="+mn-cs"/>
              </a:rPr>
              <a:t>Δ</a:t>
            </a:r>
            <a:r>
              <a:rPr kumimoji="0" lang="en-GB" sz="1600" b="1" i="0" u="none" strike="noStrike" kern="1200" cap="none" spc="0" normalizeH="0" baseline="0" noProof="0" dirty="0">
                <a:ln>
                  <a:noFill/>
                </a:ln>
                <a:solidFill>
                  <a:srgbClr val="0070C0"/>
                </a:solidFill>
                <a:effectLst/>
                <a:uLnTx/>
                <a:uFillTx/>
                <a:latin typeface="Calibri" panose="020F0502020204030204"/>
                <a:ea typeface="+mn-ea"/>
                <a:cs typeface="+mn-cs"/>
              </a:rPr>
              <a:t> Commute travel time</a:t>
            </a:r>
          </a:p>
        </p:txBody>
      </p:sp>
      <p:sp>
        <p:nvSpPr>
          <p:cNvPr id="19" name="TextBox 18"/>
          <p:cNvSpPr txBox="1"/>
          <p:nvPr/>
        </p:nvSpPr>
        <p:spPr>
          <a:xfrm>
            <a:off x="115597" y="3136612"/>
            <a:ext cx="144577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70C0"/>
                </a:solidFill>
                <a:effectLst/>
                <a:uLnTx/>
                <a:uFillTx/>
                <a:latin typeface="Calibri" panose="020F0502020204030204"/>
                <a:ea typeface="+mn-ea"/>
                <a:cs typeface="+mn-cs"/>
              </a:rPr>
              <a:t>Your new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70C0"/>
                </a:solidFill>
                <a:effectLst/>
                <a:uLnTx/>
                <a:uFillTx/>
                <a:latin typeface="Calibri" panose="020F0502020204030204"/>
                <a:ea typeface="+mn-ea"/>
                <a:cs typeface="+mn-cs"/>
              </a:rPr>
              <a:t>street-view</a:t>
            </a:r>
          </a:p>
        </p:txBody>
      </p:sp>
      <p:sp>
        <p:nvSpPr>
          <p:cNvPr id="20" name="Right Brace 19"/>
          <p:cNvSpPr/>
          <p:nvPr/>
        </p:nvSpPr>
        <p:spPr>
          <a:xfrm>
            <a:off x="1192534" y="5003328"/>
            <a:ext cx="85725" cy="431679"/>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ight Brace 20"/>
          <p:cNvSpPr/>
          <p:nvPr/>
        </p:nvSpPr>
        <p:spPr>
          <a:xfrm>
            <a:off x="1179775" y="5491237"/>
            <a:ext cx="94313" cy="446835"/>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p:cNvSpPr txBox="1"/>
          <p:nvPr/>
        </p:nvSpPr>
        <p:spPr>
          <a:xfrm>
            <a:off x="1288384" y="1710107"/>
            <a:ext cx="65238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0070C0"/>
                </a:solidFill>
                <a:effectLst/>
                <a:uLnTx/>
                <a:uFillTx/>
                <a:latin typeface="Calibri" panose="020F0502020204030204"/>
                <a:ea typeface="+mn-ea"/>
                <a:cs typeface="+mn-cs"/>
              </a:rPr>
              <a:t>Which option would you choose?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469DAE02-7B83-55A0-7385-AE42B6385988}"/>
              </a:ext>
            </a:extLst>
          </p:cNvPr>
          <p:cNvSpPr>
            <a:spLocks noGrp="1"/>
          </p:cNvSpPr>
          <p:nvPr>
            <p:ph type="title"/>
          </p:nvPr>
        </p:nvSpPr>
        <p:spPr>
          <a:xfrm>
            <a:off x="820132" y="284300"/>
            <a:ext cx="11020354" cy="1143000"/>
          </a:xfrm>
        </p:spPr>
        <p:txBody>
          <a:bodyPr/>
          <a:lstStyle/>
          <a:p>
            <a:r>
              <a:rPr lang="en-US" noProof="0" dirty="0"/>
              <a:t>Data collection</a:t>
            </a:r>
          </a:p>
        </p:txBody>
      </p:sp>
    </p:spTree>
    <p:extLst>
      <p:ext uri="{BB962C8B-B14F-4D97-AF65-F5344CB8AC3E}">
        <p14:creationId xmlns:p14="http://schemas.microsoft.com/office/powerpoint/2010/main" val="394022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Hybrid choice models</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0" y="1080001"/>
            <a:ext cx="9889005" cy="1185797"/>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Hybrid choice models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impose structure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to otherwise fully flexible MLPs, such that they enable obtaining behavioural insights and/or are consistent with normative ideas on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Overview of most popular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aphicFrame>
        <p:nvGraphicFramePr>
          <p:cNvPr id="7" name="Table 6">
            <a:extLst>
              <a:ext uri="{FF2B5EF4-FFF2-40B4-BE49-F238E27FC236}">
                <a16:creationId xmlns:a16="http://schemas.microsoft.com/office/drawing/2014/main" id="{0C15F2FF-634F-1922-ADE2-44A3B51D63C4}"/>
              </a:ext>
            </a:extLst>
          </p:cNvPr>
          <p:cNvGraphicFramePr>
            <a:graphicFrameLocks noGrp="1"/>
          </p:cNvGraphicFramePr>
          <p:nvPr/>
        </p:nvGraphicFramePr>
        <p:xfrm>
          <a:off x="423815" y="2295343"/>
          <a:ext cx="11376000" cy="255016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2818440800"/>
                    </a:ext>
                  </a:extLst>
                </a:gridCol>
                <a:gridCol w="1620000">
                  <a:extLst>
                    <a:ext uri="{9D8B030D-6E8A-4147-A177-3AD203B41FA5}">
                      <a16:colId xmlns:a16="http://schemas.microsoft.com/office/drawing/2014/main" val="744508032"/>
                    </a:ext>
                  </a:extLst>
                </a:gridCol>
                <a:gridCol w="1620000">
                  <a:extLst>
                    <a:ext uri="{9D8B030D-6E8A-4147-A177-3AD203B41FA5}">
                      <a16:colId xmlns:a16="http://schemas.microsoft.com/office/drawing/2014/main" val="2998556150"/>
                    </a:ext>
                  </a:extLst>
                </a:gridCol>
                <a:gridCol w="1620000">
                  <a:extLst>
                    <a:ext uri="{9D8B030D-6E8A-4147-A177-3AD203B41FA5}">
                      <a16:colId xmlns:a16="http://schemas.microsoft.com/office/drawing/2014/main" val="2563881094"/>
                    </a:ext>
                  </a:extLst>
                </a:gridCol>
                <a:gridCol w="1620000">
                  <a:extLst>
                    <a:ext uri="{9D8B030D-6E8A-4147-A177-3AD203B41FA5}">
                      <a16:colId xmlns:a16="http://schemas.microsoft.com/office/drawing/2014/main" val="2717754741"/>
                    </a:ext>
                  </a:extLst>
                </a:gridCol>
                <a:gridCol w="1620000">
                  <a:extLst>
                    <a:ext uri="{9D8B030D-6E8A-4147-A177-3AD203B41FA5}">
                      <a16:colId xmlns:a16="http://schemas.microsoft.com/office/drawing/2014/main" val="3238700168"/>
                    </a:ext>
                  </a:extLst>
                </a:gridCol>
                <a:gridCol w="2052000">
                  <a:extLst>
                    <a:ext uri="{9D8B030D-6E8A-4147-A177-3AD203B41FA5}">
                      <a16:colId xmlns:a16="http://schemas.microsoft.com/office/drawing/2014/main" val="3356277602"/>
                    </a:ext>
                  </a:extLst>
                </a:gridCol>
              </a:tblGrid>
              <a:tr h="330691">
                <a:tc>
                  <a:txBody>
                    <a:bodyPr/>
                    <a:lstStyle/>
                    <a:p>
                      <a:r>
                        <a:rPr lang="en-GB" sz="1600" dirty="0"/>
                        <a:t>Model</a:t>
                      </a:r>
                    </a:p>
                  </a:txBody>
                  <a:tcPr/>
                </a:tc>
                <a:tc>
                  <a:txBody>
                    <a:bodyPr/>
                    <a:lstStyle/>
                    <a:p>
                      <a:pPr algn="ctr"/>
                      <a:r>
                        <a:rPr lang="en-GB" sz="1600" dirty="0"/>
                        <a:t>Consistent with Random Utility Maximisation</a:t>
                      </a:r>
                    </a:p>
                  </a:txBody>
                  <a:tcPr anchor="ctr"/>
                </a:tc>
                <a:tc>
                  <a:txBody>
                    <a:bodyPr/>
                    <a:lstStyle/>
                    <a:p>
                      <a:pPr algn="ctr"/>
                      <a:r>
                        <a:rPr lang="en-GB" sz="1600" dirty="0"/>
                        <a:t>Weights can be interpreted as marginal utilities</a:t>
                      </a:r>
                    </a:p>
                  </a:txBody>
                  <a:tcPr anchor="ctr"/>
                </a:tc>
                <a:tc>
                  <a:txBody>
                    <a:bodyPr/>
                    <a:lstStyle/>
                    <a:p>
                      <a:pPr algn="ctr"/>
                      <a:r>
                        <a:rPr lang="en-GB" sz="1600" dirty="0"/>
                        <a:t>Fungibility of money</a:t>
                      </a:r>
                    </a:p>
                  </a:txBody>
                  <a:tcPr anchor="ctr"/>
                </a:tc>
                <a:tc>
                  <a:txBody>
                    <a:bodyPr/>
                    <a:lstStyle/>
                    <a:p>
                      <a:pPr algn="ctr"/>
                      <a:r>
                        <a:rPr lang="en-GB" sz="1600" dirty="0"/>
                        <a:t>Behavioural regularity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Unobserved preference heterogeneity/</a:t>
                      </a:r>
                    </a:p>
                    <a:p>
                      <a:pPr algn="ctr"/>
                      <a:r>
                        <a:rPr lang="en-GB" sz="1600" dirty="0"/>
                        <a:t>Panel effects</a:t>
                      </a:r>
                    </a:p>
                  </a:txBody>
                  <a:tcPr anchor="ctr"/>
                </a:tc>
                <a:tc>
                  <a:txBody>
                    <a:bodyPr/>
                    <a:lstStyle/>
                    <a:p>
                      <a:pPr algn="ctr"/>
                      <a:r>
                        <a:rPr lang="en-GB" sz="1600" dirty="0"/>
                        <a:t>Reference</a:t>
                      </a:r>
                    </a:p>
                  </a:txBody>
                  <a:tcPr anchor="ctr"/>
                </a:tc>
                <a:extLst>
                  <a:ext uri="{0D108BD9-81ED-4DB2-BD59-A6C34878D82A}">
                    <a16:rowId xmlns:a16="http://schemas.microsoft.com/office/drawing/2014/main" val="2718545422"/>
                  </a:ext>
                </a:extLst>
              </a:tr>
              <a:tr h="370840">
                <a:tc>
                  <a:txBody>
                    <a:bodyPr/>
                    <a:lstStyle/>
                    <a:p>
                      <a:r>
                        <a:rPr lang="en-GB" sz="1600" dirty="0"/>
                        <a:t>MLP</a:t>
                      </a:r>
                    </a:p>
                  </a:txBody>
                  <a:tcPr/>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2641581913"/>
                  </a:ext>
                </a:extLst>
              </a:tr>
              <a:tr h="370840">
                <a:tc>
                  <a:txBody>
                    <a:bodyPr/>
                    <a:lstStyle/>
                    <a:p>
                      <a:r>
                        <a:rPr lang="en-GB" sz="1600" dirty="0"/>
                        <a:t>L-MNL</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err="1"/>
                        <a:t>Sifringer</a:t>
                      </a:r>
                      <a:r>
                        <a:rPr lang="en-GB" sz="1600" dirty="0"/>
                        <a:t> et al. 2020</a:t>
                      </a:r>
                    </a:p>
                  </a:txBody>
                  <a:tcPr marT="0" marB="0" anchor="b"/>
                </a:tc>
                <a:extLst>
                  <a:ext uri="{0D108BD9-81ED-4DB2-BD59-A6C34878D82A}">
                    <a16:rowId xmlns:a16="http://schemas.microsoft.com/office/drawing/2014/main" val="831242370"/>
                  </a:ext>
                </a:extLst>
              </a:tr>
              <a:tr h="370840">
                <a:tc>
                  <a:txBody>
                    <a:bodyPr/>
                    <a:lstStyle/>
                    <a:p>
                      <a:r>
                        <a:rPr lang="en-GB" sz="1600" dirty="0"/>
                        <a:t>ASU-DNN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Wang et al. 2020</a:t>
                      </a:r>
                    </a:p>
                  </a:txBody>
                  <a:tcPr marT="0" marB="0" anchor="b"/>
                </a:tc>
                <a:extLst>
                  <a:ext uri="{0D108BD9-81ED-4DB2-BD59-A6C34878D82A}">
                    <a16:rowId xmlns:a16="http://schemas.microsoft.com/office/drawing/2014/main" val="892397596"/>
                  </a:ext>
                </a:extLst>
              </a:tr>
              <a:tr h="370840">
                <a:tc>
                  <a:txBody>
                    <a:bodyPr/>
                    <a:lstStyle/>
                    <a:p>
                      <a:r>
                        <a:rPr lang="en-GB" sz="1600" dirty="0" err="1"/>
                        <a:t>TasteNet</a:t>
                      </a:r>
                      <a:endParaRPr lang="en-GB" sz="1600" dirty="0"/>
                    </a:p>
                  </a:txBody>
                  <a:tcPr/>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Han et al. 2022</a:t>
                      </a:r>
                    </a:p>
                  </a:txBody>
                  <a:tcPr marT="0" marB="0" anchor="b"/>
                </a:tc>
                <a:extLst>
                  <a:ext uri="{0D108BD9-81ED-4DB2-BD59-A6C34878D82A}">
                    <a16:rowId xmlns:a16="http://schemas.microsoft.com/office/drawing/2014/main" val="3624714218"/>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CF60DE-F270-3219-DFEF-C4A2764374F3}"/>
                  </a:ext>
                </a:extLst>
              </p:cNvPr>
              <p:cNvSpPr txBox="1"/>
              <p:nvPr/>
            </p:nvSpPr>
            <p:spPr>
              <a:xfrm>
                <a:off x="3900313" y="4893272"/>
                <a:ext cx="1936955" cy="64167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a:t>
                </a:r>
                <a14:m>
                  <m:oMath xmlns:m="http://schemas.openxmlformats.org/officeDocument/2006/math">
                    <m:f>
                      <m:fPr>
                        <m:ctrlP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fPr>
                      <m:num>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𝑉</m:t>
                        </m:r>
                      </m:num>
                      <m:den>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𝑚𝑛</m:t>
                            </m:r>
                          </m:sub>
                        </m:sSub>
                      </m:den>
                    </m:f>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𝑚𝑛</m:t>
                        </m:r>
                      </m:sub>
                    </m:sSub>
                  </m:oMath>
                </a14:m>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m:t>
                      </m:r>
                    </m:oMath>
                  </m:oMathPara>
                </a14:m>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1DCF60DE-F270-3219-DFEF-C4A2764374F3}"/>
                  </a:ext>
                </a:extLst>
              </p:cNvPr>
              <p:cNvSpPr txBox="1">
                <a:spLocks noRot="1" noChangeAspect="1" noMove="1" noResize="1" noEditPoints="1" noAdjustHandles="1" noChangeArrowheads="1" noChangeShapeType="1" noTextEdit="1"/>
              </p:cNvSpPr>
              <p:nvPr/>
            </p:nvSpPr>
            <p:spPr>
              <a:xfrm>
                <a:off x="3900313" y="4893272"/>
                <a:ext cx="1936955" cy="641674"/>
              </a:xfrm>
              <a:prstGeom prst="rect">
                <a:avLst/>
              </a:prstGeom>
              <a:blipFill>
                <a:blip r:embed="rId3"/>
                <a:stretch>
                  <a:fillRect l="-3268" b="-35294"/>
                </a:stretch>
              </a:blipFill>
            </p:spPr>
            <p:txBody>
              <a:bodyPr/>
              <a:lstStyle/>
              <a:p>
                <a:r>
                  <a:rPr lang="en-GB">
                    <a:noFill/>
                  </a:rPr>
                  <a:t> </a:t>
                </a:r>
              </a:p>
            </p:txBody>
          </p:sp>
        </mc:Fallback>
      </mc:AlternateContent>
    </p:spTree>
    <p:extLst>
      <p:ext uri="{BB962C8B-B14F-4D97-AF65-F5344CB8AC3E}">
        <p14:creationId xmlns:p14="http://schemas.microsoft.com/office/powerpoint/2010/main" val="3154919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194204" y="1499383"/>
          <a:ext cx="5746578" cy="4441825"/>
        </p:xfrm>
        <a:graphic>
          <a:graphicData uri="http://schemas.openxmlformats.org/drawingml/2006/table">
            <a:tbl>
              <a:tblPr firstRow="1" bandRow="1">
                <a:tableStyleId>{5C22544A-7EE6-4342-B048-85BDC9FD1C3A}</a:tableStyleId>
              </a:tblPr>
              <a:tblGrid>
                <a:gridCol w="886578">
                  <a:extLst>
                    <a:ext uri="{9D8B030D-6E8A-4147-A177-3AD203B41FA5}">
                      <a16:colId xmlns:a16="http://schemas.microsoft.com/office/drawing/2014/main" val="3615746075"/>
                    </a:ext>
                  </a:extLst>
                </a:gridCol>
                <a:gridCol w="1908000">
                  <a:extLst>
                    <a:ext uri="{9D8B030D-6E8A-4147-A177-3AD203B41FA5}">
                      <a16:colId xmlns:a16="http://schemas.microsoft.com/office/drawing/2014/main" val="2147511223"/>
                    </a:ext>
                  </a:extLst>
                </a:gridCol>
                <a:gridCol w="1476000">
                  <a:extLst>
                    <a:ext uri="{9D8B030D-6E8A-4147-A177-3AD203B41FA5}">
                      <a16:colId xmlns:a16="http://schemas.microsoft.com/office/drawing/2014/main" val="162206097"/>
                    </a:ext>
                  </a:extLst>
                </a:gridCol>
                <a:gridCol w="1476000">
                  <a:extLst>
                    <a:ext uri="{9D8B030D-6E8A-4147-A177-3AD203B41FA5}">
                      <a16:colId xmlns:a16="http://schemas.microsoft.com/office/drawing/2014/main" val="2930381663"/>
                    </a:ext>
                  </a:extLst>
                </a:gridCol>
              </a:tblGrid>
              <a:tr h="616983">
                <a:tc>
                  <a:txBody>
                    <a:bodyPr/>
                    <a:lstStyle/>
                    <a:p>
                      <a:pPr algn="ctr"/>
                      <a:r>
                        <a:rPr lang="en-GB" sz="1500" dirty="0"/>
                        <a:t>Data set</a:t>
                      </a:r>
                    </a:p>
                  </a:txBody>
                  <a:tcPr marL="0" marR="0" marT="0" marB="0"/>
                </a:tc>
                <a:tc>
                  <a:txBody>
                    <a:bodyPr/>
                    <a:lstStyle/>
                    <a:p>
                      <a:pPr algn="ctr"/>
                      <a:endParaRPr lang="en-GB" sz="1500" dirty="0"/>
                    </a:p>
                  </a:txBody>
                  <a:tcPr marL="0" marR="0" marT="0" marB="0"/>
                </a:tc>
                <a:tc>
                  <a:txBody>
                    <a:bodyPr/>
                    <a:lstStyle/>
                    <a:p>
                      <a:pPr algn="ctr"/>
                      <a:r>
                        <a:rPr lang="en-GB" sz="1500" dirty="0"/>
                        <a:t>Traditional</a:t>
                      </a:r>
                    </a:p>
                    <a:p>
                      <a:pPr algn="ctr"/>
                      <a:r>
                        <a:rPr lang="en-GB" sz="1500" dirty="0"/>
                        <a:t> RUM-MNL</a:t>
                      </a:r>
                    </a:p>
                  </a:txBody>
                  <a:tcPr marL="0" marR="0" marT="0" marB="0"/>
                </a:tc>
                <a:tc>
                  <a:txBody>
                    <a:bodyPr/>
                    <a:lstStyle/>
                    <a:p>
                      <a:pPr algn="ctr"/>
                      <a:r>
                        <a:rPr lang="en-GB" sz="1500" dirty="0"/>
                        <a:t>CV-enriched</a:t>
                      </a:r>
                      <a:r>
                        <a:rPr lang="en-GB" sz="1500" baseline="0" dirty="0"/>
                        <a:t> </a:t>
                      </a:r>
                    </a:p>
                    <a:p>
                      <a:pPr algn="ctr"/>
                      <a:r>
                        <a:rPr lang="en-GB" sz="1500" baseline="0" dirty="0"/>
                        <a:t>DCM</a:t>
                      </a:r>
                      <a:endParaRPr lang="en-GB" sz="1500" dirty="0"/>
                    </a:p>
                  </a:txBody>
                  <a:tcPr marL="0" marR="0" marT="0" marB="0"/>
                </a:tc>
                <a:extLst>
                  <a:ext uri="{0D108BD9-81ED-4DB2-BD59-A6C34878D82A}">
                    <a16:rowId xmlns:a16="http://schemas.microsoft.com/office/drawing/2014/main" val="1166133042"/>
                  </a:ext>
                </a:extLst>
              </a:tr>
              <a:tr h="360000">
                <a:tc rowSpan="7">
                  <a:txBody>
                    <a:bodyPr/>
                    <a:lstStyle/>
                    <a:p>
                      <a:pPr algn="ctr"/>
                      <a:r>
                        <a:rPr lang="en-GB" sz="1500" b="1" dirty="0"/>
                        <a:t>Train</a:t>
                      </a:r>
                      <a:r>
                        <a:rPr lang="en-GB" sz="1500" b="1" baseline="0" dirty="0"/>
                        <a:t> data</a:t>
                      </a:r>
                    </a:p>
                    <a:p>
                      <a:pPr algn="ctr"/>
                      <a:r>
                        <a:rPr lang="en-GB" sz="1500" baseline="0" dirty="0"/>
                        <a:t>N = 9,784</a:t>
                      </a:r>
                      <a:endParaRPr lang="en-GB" sz="1500" dirty="0"/>
                    </a:p>
                  </a:txBody>
                  <a:tcPr marL="0" marR="0" marT="0" marB="0" vert="vert270" anchor="ctr">
                    <a:solidFill>
                      <a:schemeClr val="accent6">
                        <a:lumMod val="60000"/>
                        <a:lumOff val="40000"/>
                      </a:schemeClr>
                    </a:solidFill>
                  </a:tcPr>
                </a:tc>
                <a:tc>
                  <a:txBody>
                    <a:bodyPr/>
                    <a:lstStyle/>
                    <a:p>
                      <a:r>
                        <a:rPr lang="en-GB" sz="1600" dirty="0"/>
                        <a:t>Parameters</a:t>
                      </a:r>
                    </a:p>
                  </a:txBody>
                  <a:tcPr marL="36000" marR="0" marT="0" marB="0" anchor="ctr">
                    <a:solidFill>
                      <a:schemeClr val="accent6">
                        <a:lumMod val="40000"/>
                        <a:lumOff val="60000"/>
                      </a:schemeClr>
                    </a:solidFill>
                  </a:tcPr>
                </a:tc>
                <a:tc>
                  <a:txBody>
                    <a:bodyPr/>
                    <a:lstStyle/>
                    <a:p>
                      <a:pPr algn="ctr"/>
                      <a:r>
                        <a:rPr lang="en-GB" sz="1600" dirty="0"/>
                        <a:t>2</a:t>
                      </a:r>
                    </a:p>
                  </a:txBody>
                  <a:tcPr marL="36000" marR="0" marT="0" marB="0" anchor="ctr">
                    <a:solidFill>
                      <a:schemeClr val="accent6">
                        <a:lumMod val="40000"/>
                        <a:lumOff val="60000"/>
                      </a:schemeClr>
                    </a:solidFill>
                  </a:tcPr>
                </a:tc>
                <a:tc>
                  <a:txBody>
                    <a:bodyPr/>
                    <a:lstStyle/>
                    <a:p>
                      <a:pPr algn="ctr"/>
                      <a:r>
                        <a:rPr lang="en-GB" sz="1600" dirty="0"/>
                        <a:t>86m</a:t>
                      </a:r>
                    </a:p>
                  </a:txBody>
                  <a:tcPr marL="36000" marR="0" marT="0" marB="0" anchor="ctr">
                    <a:solidFill>
                      <a:schemeClr val="accent6">
                        <a:lumMod val="40000"/>
                        <a:lumOff val="60000"/>
                      </a:schemeClr>
                    </a:solidFill>
                  </a:tcPr>
                </a:tc>
                <a:extLst>
                  <a:ext uri="{0D108BD9-81ED-4DB2-BD59-A6C34878D82A}">
                    <a16:rowId xmlns:a16="http://schemas.microsoft.com/office/drawing/2014/main" val="3033988113"/>
                  </a:ext>
                </a:extLst>
              </a:tr>
              <a:tr h="360000">
                <a:tc vMerge="1">
                  <a:txBody>
                    <a:bodyPr/>
                    <a:lstStyle/>
                    <a:p>
                      <a:endParaRPr lang="en-GB" sz="1500" dirty="0"/>
                    </a:p>
                  </a:txBody>
                  <a:tcPr marL="0" marR="0" marT="0" marB="0"/>
                </a:tc>
                <a:tc>
                  <a:txBody>
                    <a:bodyPr/>
                    <a:lstStyle/>
                    <a:p>
                      <a:r>
                        <a:rPr lang="el-GR" sz="1600" baseline="0" dirty="0"/>
                        <a:t>Ρ</a:t>
                      </a:r>
                      <a:r>
                        <a:rPr lang="en-GB" sz="1600" baseline="30000" dirty="0"/>
                        <a:t>2</a:t>
                      </a:r>
                    </a:p>
                  </a:txBody>
                  <a:tcPr marL="36000" marR="0" marT="0" marB="0" anchor="ctr">
                    <a:solidFill>
                      <a:schemeClr val="accent6">
                        <a:lumMod val="20000"/>
                        <a:lumOff val="80000"/>
                      </a:schemeClr>
                    </a:solidFill>
                  </a:tcPr>
                </a:tc>
                <a:tc>
                  <a:txBody>
                    <a:bodyPr/>
                    <a:lstStyle/>
                    <a:p>
                      <a:pPr algn="ctr"/>
                      <a:r>
                        <a:rPr lang="en-GB" sz="1600" dirty="0"/>
                        <a:t>0.12</a:t>
                      </a:r>
                    </a:p>
                  </a:txBody>
                  <a:tcPr marL="36000" marR="0" marT="0" marB="0" anchor="ctr">
                    <a:solidFill>
                      <a:schemeClr val="accent6">
                        <a:lumMod val="20000"/>
                        <a:lumOff val="80000"/>
                      </a:schemeClr>
                    </a:solidFill>
                  </a:tcPr>
                </a:tc>
                <a:tc>
                  <a:txBody>
                    <a:bodyPr/>
                    <a:lstStyle/>
                    <a:p>
                      <a:pPr algn="ctr"/>
                      <a:r>
                        <a:rPr lang="en-GB" sz="1600" dirty="0"/>
                        <a:t>0.19</a:t>
                      </a:r>
                    </a:p>
                  </a:txBody>
                  <a:tcPr marL="36000" marR="0" marT="0" marB="0" anchor="ctr">
                    <a:solidFill>
                      <a:schemeClr val="accent6">
                        <a:lumMod val="20000"/>
                        <a:lumOff val="80000"/>
                      </a:schemeClr>
                    </a:solidFill>
                  </a:tcPr>
                </a:tc>
                <a:extLst>
                  <a:ext uri="{0D108BD9-81ED-4DB2-BD59-A6C34878D82A}">
                    <a16:rowId xmlns:a16="http://schemas.microsoft.com/office/drawing/2014/main" val="3698831506"/>
                  </a:ext>
                </a:extLst>
              </a:tr>
              <a:tr h="360000">
                <a:tc vMerge="1">
                  <a:txBody>
                    <a:bodyPr/>
                    <a:lstStyle/>
                    <a:p>
                      <a:endParaRPr lang="en-GB"/>
                    </a:p>
                  </a:txBody>
                  <a:tcPr/>
                </a:tc>
                <a:tc>
                  <a:txBody>
                    <a:bodyPr/>
                    <a:lstStyle/>
                    <a:p>
                      <a:r>
                        <a:rPr lang="en-GB" sz="1600" baseline="0" dirty="0"/>
                        <a:t>Cross entropy</a:t>
                      </a:r>
                    </a:p>
                  </a:txBody>
                  <a:tcPr marL="36000" marR="0" marT="0" marB="0" anchor="ctr">
                    <a:solidFill>
                      <a:schemeClr val="accent6">
                        <a:lumMod val="40000"/>
                        <a:lumOff val="60000"/>
                      </a:schemeClr>
                    </a:solidFill>
                  </a:tcPr>
                </a:tc>
                <a:tc>
                  <a:txBody>
                    <a:bodyPr/>
                    <a:lstStyle/>
                    <a:p>
                      <a:pPr algn="ctr"/>
                      <a:r>
                        <a:rPr lang="en-GB" sz="1600" dirty="0"/>
                        <a:t>0.609</a:t>
                      </a:r>
                    </a:p>
                  </a:txBody>
                  <a:tcPr marL="36000" marR="0" marT="0" marB="0" anchor="ctr">
                    <a:solidFill>
                      <a:schemeClr val="accent6">
                        <a:lumMod val="40000"/>
                        <a:lumOff val="60000"/>
                      </a:schemeClr>
                    </a:solidFill>
                  </a:tcPr>
                </a:tc>
                <a:tc>
                  <a:txBody>
                    <a:bodyPr/>
                    <a:lstStyle/>
                    <a:p>
                      <a:pPr algn="ctr"/>
                      <a:r>
                        <a:rPr lang="en-GB" sz="1600" dirty="0"/>
                        <a:t>0.562</a:t>
                      </a:r>
                    </a:p>
                  </a:txBody>
                  <a:tcPr marL="36000" marR="0" marT="0" marB="0" anchor="ctr">
                    <a:solidFill>
                      <a:schemeClr val="accent6">
                        <a:lumMod val="40000"/>
                        <a:lumOff val="60000"/>
                      </a:schemeClr>
                    </a:solidFill>
                  </a:tcPr>
                </a:tc>
                <a:extLst>
                  <a:ext uri="{0D108BD9-81ED-4DB2-BD59-A6C34878D82A}">
                    <a16:rowId xmlns:a16="http://schemas.microsoft.com/office/drawing/2014/main" val="4105726235"/>
                  </a:ext>
                </a:extLst>
              </a:tr>
              <a:tr h="360000">
                <a:tc vMerge="1">
                  <a:txBody>
                    <a:bodyPr/>
                    <a:lstStyle/>
                    <a:p>
                      <a:endParaRPr lang="en-GB" sz="1500" dirty="0"/>
                    </a:p>
                  </a:txBody>
                  <a:tcPr marL="0" marR="0" marT="0" marB="0"/>
                </a:tc>
                <a:tc>
                  <a:txBody>
                    <a:bodyPr/>
                    <a:lstStyle/>
                    <a:p>
                      <a:r>
                        <a:rPr lang="en-GB" sz="1600" dirty="0"/>
                        <a:t>Computation time</a:t>
                      </a:r>
                    </a:p>
                  </a:txBody>
                  <a:tcPr marL="36000" marR="0" marT="0" marB="0" anchor="ctr">
                    <a:solidFill>
                      <a:schemeClr val="accent6">
                        <a:lumMod val="20000"/>
                        <a:lumOff val="80000"/>
                      </a:schemeClr>
                    </a:solidFill>
                  </a:tcPr>
                </a:tc>
                <a:tc>
                  <a:txBody>
                    <a:bodyPr/>
                    <a:lstStyle/>
                    <a:p>
                      <a:pPr algn="ctr"/>
                      <a:r>
                        <a:rPr lang="en-GB" sz="1600" dirty="0"/>
                        <a:t>1 sec</a:t>
                      </a:r>
                    </a:p>
                  </a:txBody>
                  <a:tcPr marL="36000" marR="0" marT="0" marB="0" anchor="ctr">
                    <a:solidFill>
                      <a:schemeClr val="accent6">
                        <a:lumMod val="20000"/>
                        <a:lumOff val="80000"/>
                      </a:schemeClr>
                    </a:solidFill>
                  </a:tcPr>
                </a:tc>
                <a:tc>
                  <a:txBody>
                    <a:bodyPr/>
                    <a:lstStyle/>
                    <a:p>
                      <a:pPr algn="ctr"/>
                      <a:r>
                        <a:rPr lang="en-GB" sz="1600" dirty="0"/>
                        <a:t>~3.5 hr </a:t>
                      </a:r>
                      <a:r>
                        <a:rPr lang="en-GB" sz="1600" baseline="30000" dirty="0"/>
                        <a:t>*</a:t>
                      </a:r>
                    </a:p>
                  </a:txBody>
                  <a:tcPr marL="36000" marR="0" marT="0" marB="0" anchor="ctr">
                    <a:solidFill>
                      <a:schemeClr val="accent6">
                        <a:lumMod val="20000"/>
                        <a:lumOff val="80000"/>
                      </a:schemeClr>
                    </a:solidFill>
                  </a:tcPr>
                </a:tc>
                <a:extLst>
                  <a:ext uri="{0D108BD9-81ED-4DB2-BD59-A6C34878D82A}">
                    <a16:rowId xmlns:a16="http://schemas.microsoft.com/office/drawing/2014/main" val="1659987667"/>
                  </a:ext>
                </a:extLst>
              </a:tr>
              <a:tr h="360000">
                <a:tc vMerge="1">
                  <a:txBody>
                    <a:bodyPr/>
                    <a:lstStyle/>
                    <a:p>
                      <a:endParaRPr lang="en-GB" sz="1500" dirty="0"/>
                    </a:p>
                  </a:txBody>
                  <a:tcPr marL="0" marR="0" marT="0" marB="0"/>
                </a:tc>
                <a:tc>
                  <a:txBody>
                    <a:bodyPr/>
                    <a:lstStyle/>
                    <a:p>
                      <a:r>
                        <a:rPr lang="en-GB" sz="1600" dirty="0" err="1"/>
                        <a:t>B</a:t>
                      </a:r>
                      <a:r>
                        <a:rPr lang="en-GB" sz="1600" baseline="-25000" dirty="0" err="1"/>
                        <a:t>hhcost</a:t>
                      </a:r>
                      <a:endParaRPr lang="en-GB" sz="1600" baseline="-25000" dirty="0"/>
                    </a:p>
                  </a:txBody>
                  <a:tcPr marL="36000" marR="0" marT="0" marB="0" anchor="ctr">
                    <a:solidFill>
                      <a:schemeClr val="accent6">
                        <a:lumMod val="40000"/>
                        <a:lumOff val="60000"/>
                      </a:schemeClr>
                    </a:solidFill>
                  </a:tcPr>
                </a:tc>
                <a:tc>
                  <a:txBody>
                    <a:bodyPr/>
                    <a:lstStyle/>
                    <a:p>
                      <a:pPr algn="ctr"/>
                      <a:r>
                        <a:rPr lang="en-GB" sz="1600" dirty="0"/>
                        <a:t>-0.86 (0.024)</a:t>
                      </a:r>
                    </a:p>
                  </a:txBody>
                  <a:tcPr marL="36000" marR="0" marT="0" marB="0" anchor="ctr">
                    <a:solidFill>
                      <a:schemeClr val="accent6">
                        <a:lumMod val="40000"/>
                        <a:lumOff val="60000"/>
                      </a:schemeClr>
                    </a:solidFill>
                  </a:tcPr>
                </a:tc>
                <a:tc>
                  <a:txBody>
                    <a:bodyPr/>
                    <a:lstStyle/>
                    <a:p>
                      <a:pPr algn="ctr"/>
                      <a:r>
                        <a:rPr lang="en-GB" sz="1600" dirty="0"/>
                        <a:t>-0.94</a:t>
                      </a:r>
                    </a:p>
                  </a:txBody>
                  <a:tcPr marL="36000" marR="0" marT="0" marB="0" anchor="ctr">
                    <a:solidFill>
                      <a:schemeClr val="accent6">
                        <a:lumMod val="40000"/>
                        <a:lumOff val="60000"/>
                      </a:schemeClr>
                    </a:solidFill>
                  </a:tcPr>
                </a:tc>
                <a:extLst>
                  <a:ext uri="{0D108BD9-81ED-4DB2-BD59-A6C34878D82A}">
                    <a16:rowId xmlns:a16="http://schemas.microsoft.com/office/drawing/2014/main" val="3572777869"/>
                  </a:ext>
                </a:extLst>
              </a:tr>
              <a:tr h="360000">
                <a:tc vMerge="1">
                  <a:txBody>
                    <a:bodyPr/>
                    <a:lstStyle/>
                    <a:p>
                      <a:endParaRPr lang="en-GB" sz="1500" dirty="0"/>
                    </a:p>
                  </a:txBody>
                  <a:tcPr marL="0" marR="0" marT="0" marB="0"/>
                </a:tc>
                <a:tc>
                  <a:txBody>
                    <a:bodyPr/>
                    <a:lstStyle/>
                    <a:p>
                      <a:r>
                        <a:rPr lang="en-GB" sz="1600" dirty="0" err="1"/>
                        <a:t>B</a:t>
                      </a:r>
                      <a:r>
                        <a:rPr lang="en-GB" sz="1600" baseline="-25000" dirty="0" err="1"/>
                        <a:t>tt</a:t>
                      </a:r>
                      <a:endParaRPr lang="en-GB" sz="1600" baseline="-25000" dirty="0"/>
                    </a:p>
                  </a:txBody>
                  <a:tcPr marL="36000" marR="0" marT="0" marB="0" anchor="ctr">
                    <a:solidFill>
                      <a:schemeClr val="accent6">
                        <a:lumMod val="20000"/>
                        <a:lumOff val="80000"/>
                      </a:schemeClr>
                    </a:solidFill>
                  </a:tcPr>
                </a:tc>
                <a:tc>
                  <a:txBody>
                    <a:bodyPr/>
                    <a:lstStyle/>
                    <a:p>
                      <a:pPr algn="ctr"/>
                      <a:r>
                        <a:rPr lang="en-GB" sz="1600" dirty="0"/>
                        <a:t>-0.21 (0.025)</a:t>
                      </a:r>
                    </a:p>
                  </a:txBody>
                  <a:tcPr marL="36000" marR="0" marT="0" marB="0" anchor="ctr">
                    <a:solidFill>
                      <a:schemeClr val="accent6">
                        <a:lumMod val="20000"/>
                        <a:lumOff val="80000"/>
                      </a:schemeClr>
                    </a:solidFill>
                  </a:tcPr>
                </a:tc>
                <a:tc>
                  <a:txBody>
                    <a:bodyPr/>
                    <a:lstStyle/>
                    <a:p>
                      <a:pPr algn="ctr"/>
                      <a:r>
                        <a:rPr lang="en-GB" sz="1600" dirty="0"/>
                        <a:t>-0.23</a:t>
                      </a:r>
                    </a:p>
                  </a:txBody>
                  <a:tcPr marL="36000" marR="0" marT="0" marB="0" anchor="ctr">
                    <a:solidFill>
                      <a:schemeClr val="accent6">
                        <a:lumMod val="20000"/>
                        <a:lumOff val="80000"/>
                      </a:schemeClr>
                    </a:solidFill>
                  </a:tcPr>
                </a:tc>
                <a:extLst>
                  <a:ext uri="{0D108BD9-81ED-4DB2-BD59-A6C34878D82A}">
                    <a16:rowId xmlns:a16="http://schemas.microsoft.com/office/drawing/2014/main" val="447883766"/>
                  </a:ext>
                </a:extLst>
              </a:tr>
              <a:tr h="432000">
                <a:tc vMerge="1">
                  <a:txBody>
                    <a:bodyPr/>
                    <a:lstStyle/>
                    <a:p>
                      <a:endParaRPr lang="en-GB" sz="1500" dirty="0"/>
                    </a:p>
                  </a:txBody>
                  <a:tcPr marL="0" marR="0" marT="0" marB="0"/>
                </a:tc>
                <a:tc>
                  <a:txBody>
                    <a:bodyPr/>
                    <a:lstStyle/>
                    <a:p>
                      <a:r>
                        <a:rPr lang="en-GB" sz="1600" dirty="0"/>
                        <a:t>Value</a:t>
                      </a:r>
                      <a:r>
                        <a:rPr lang="en-GB" sz="1600" baseline="0" dirty="0"/>
                        <a:t>-of-Travel-Time</a:t>
                      </a:r>
                    </a:p>
                    <a:p>
                      <a:r>
                        <a:rPr lang="en-GB" sz="1600" dirty="0"/>
                        <a:t>[€/hr month]</a:t>
                      </a:r>
                    </a:p>
                  </a:txBody>
                  <a:tcPr marL="36000" marR="0" marT="0" marB="0" anchor="ctr">
                    <a:solidFill>
                      <a:schemeClr val="accent6">
                        <a:lumMod val="40000"/>
                        <a:lumOff val="60000"/>
                      </a:schemeClr>
                    </a:solidFill>
                  </a:tcPr>
                </a:tc>
                <a:tc>
                  <a:txBody>
                    <a:bodyPr/>
                    <a:lstStyle/>
                    <a:p>
                      <a:pPr algn="ctr"/>
                      <a:r>
                        <a:rPr lang="en-GB" sz="1600" dirty="0"/>
                        <a:t>€217,-</a:t>
                      </a:r>
                    </a:p>
                  </a:txBody>
                  <a:tcPr marL="36000" marR="0" marT="0" marB="0" anchor="ctr">
                    <a:solidFill>
                      <a:schemeClr val="accent6">
                        <a:lumMod val="40000"/>
                        <a:lumOff val="60000"/>
                      </a:schemeClr>
                    </a:solidFill>
                  </a:tcPr>
                </a:tc>
                <a:tc>
                  <a:txBody>
                    <a:bodyPr/>
                    <a:lstStyle/>
                    <a:p>
                      <a:pPr algn="ctr"/>
                      <a:r>
                        <a:rPr lang="en-GB" sz="1600" dirty="0"/>
                        <a:t>€218,-</a:t>
                      </a:r>
                    </a:p>
                  </a:txBody>
                  <a:tcPr marL="36000" marR="0" marT="0" marB="0" anchor="ctr">
                    <a:solidFill>
                      <a:schemeClr val="accent6">
                        <a:lumMod val="40000"/>
                        <a:lumOff val="60000"/>
                      </a:schemeClr>
                    </a:solidFill>
                  </a:tcPr>
                </a:tc>
                <a:extLst>
                  <a:ext uri="{0D108BD9-81ED-4DB2-BD59-A6C34878D82A}">
                    <a16:rowId xmlns:a16="http://schemas.microsoft.com/office/drawing/2014/main" val="2250040129"/>
                  </a:ext>
                </a:extLst>
              </a:tr>
              <a:tr h="97162">
                <a:tc>
                  <a:txBody>
                    <a:bodyPr/>
                    <a:lstStyle/>
                    <a:p>
                      <a:endParaRPr lang="en-GB" sz="100" dirty="0"/>
                    </a:p>
                  </a:txBody>
                  <a:tcPr marL="0" marR="0" marT="0" marB="0">
                    <a:solidFill>
                      <a:schemeClr val="bg1">
                        <a:lumMod val="85000"/>
                      </a:schemeClr>
                    </a:solidFill>
                  </a:tcPr>
                </a:tc>
                <a:tc>
                  <a:txBody>
                    <a:bodyPr/>
                    <a:lstStyle/>
                    <a:p>
                      <a:endParaRPr lang="en-GB" sz="600" dirty="0"/>
                    </a:p>
                  </a:txBody>
                  <a:tcPr marL="36000" marR="0" marT="0" marB="0" anchor="ctr">
                    <a:solidFill>
                      <a:schemeClr val="bg1">
                        <a:lumMod val="85000"/>
                      </a:schemeClr>
                    </a:solidFill>
                  </a:tcPr>
                </a:tc>
                <a:tc>
                  <a:txBody>
                    <a:bodyPr/>
                    <a:lstStyle/>
                    <a:p>
                      <a:pPr algn="ctr"/>
                      <a:endParaRPr lang="en-GB" sz="600" dirty="0"/>
                    </a:p>
                  </a:txBody>
                  <a:tcPr marL="36000" marR="0" marT="0" marB="0" anchor="ctr">
                    <a:solidFill>
                      <a:schemeClr val="bg1">
                        <a:lumMod val="85000"/>
                      </a:schemeClr>
                    </a:solidFill>
                  </a:tcPr>
                </a:tc>
                <a:tc>
                  <a:txBody>
                    <a:bodyPr/>
                    <a:lstStyle/>
                    <a:p>
                      <a:pPr algn="ctr"/>
                      <a:endParaRPr lang="en-GB" sz="600" dirty="0"/>
                    </a:p>
                  </a:txBody>
                  <a:tcPr marL="36000" marR="0" marT="0" marB="0" anchor="ctr">
                    <a:solidFill>
                      <a:schemeClr val="bg1">
                        <a:lumMod val="85000"/>
                      </a:schemeClr>
                    </a:solidFill>
                  </a:tcPr>
                </a:tc>
                <a:extLst>
                  <a:ext uri="{0D108BD9-81ED-4DB2-BD59-A6C34878D82A}">
                    <a16:rowId xmlns:a16="http://schemas.microsoft.com/office/drawing/2014/main" val="2667316741"/>
                  </a:ext>
                </a:extLst>
              </a:tr>
              <a:tr h="360000">
                <a:tc rowSpan="3">
                  <a:txBody>
                    <a:bodyPr/>
                    <a:lstStyle/>
                    <a:p>
                      <a:pPr algn="ctr"/>
                      <a:r>
                        <a:rPr lang="en-GB" sz="1600" b="1" dirty="0"/>
                        <a:t>Test</a:t>
                      </a:r>
                      <a:r>
                        <a:rPr lang="en-GB" sz="1600" b="1" baseline="0" dirty="0"/>
                        <a:t> 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aseline="0" dirty="0"/>
                        <a:t>N = 1,948</a:t>
                      </a:r>
                      <a:endParaRPr lang="en-GB" sz="1600" dirty="0"/>
                    </a:p>
                  </a:txBody>
                  <a:tcPr marL="0" marR="0" marT="0" marB="0" vert="vert270" anchor="ctr">
                    <a:solidFill>
                      <a:schemeClr val="accent2">
                        <a:lumMod val="60000"/>
                        <a:lumOff val="40000"/>
                      </a:schemeClr>
                    </a:solidFill>
                  </a:tcPr>
                </a:tc>
                <a:tc>
                  <a:txBody>
                    <a:bodyPr/>
                    <a:lstStyle/>
                    <a:p>
                      <a:r>
                        <a:rPr lang="en-GB" sz="1600" kern="1200" dirty="0">
                          <a:solidFill>
                            <a:schemeClr val="dk1"/>
                          </a:solidFill>
                          <a:latin typeface="+mn-lt"/>
                          <a:ea typeface="+mn-ea"/>
                          <a:cs typeface="+mn-cs"/>
                        </a:rPr>
                        <a:t>Log-likelihood</a:t>
                      </a:r>
                      <a:endParaRPr lang="en-GB" sz="1600" kern="1200" baseline="-25000" dirty="0">
                        <a:solidFill>
                          <a:schemeClr val="dk1"/>
                        </a:solidFill>
                        <a:latin typeface="+mn-lt"/>
                        <a:ea typeface="+mn-ea"/>
                        <a:cs typeface="+mn-cs"/>
                      </a:endParaRPr>
                    </a:p>
                  </a:txBody>
                  <a:tcPr marL="36000" marR="0" marT="0" marB="0" anchor="ctr">
                    <a:solidFill>
                      <a:schemeClr val="accent2">
                        <a:lumMod val="20000"/>
                        <a:lumOff val="80000"/>
                      </a:schemeClr>
                    </a:solidFill>
                  </a:tcPr>
                </a:tc>
                <a:tc>
                  <a:txBody>
                    <a:bodyPr/>
                    <a:lstStyle/>
                    <a:p>
                      <a:pPr algn="ctr"/>
                      <a:r>
                        <a:rPr lang="en-GB" sz="1600" kern="1200" dirty="0">
                          <a:solidFill>
                            <a:schemeClr val="dk1"/>
                          </a:solidFill>
                          <a:latin typeface="+mn-lt"/>
                          <a:ea typeface="+mn-ea"/>
                          <a:cs typeface="+mn-cs"/>
                        </a:rPr>
                        <a:t>-1193.5</a:t>
                      </a:r>
                    </a:p>
                  </a:txBody>
                  <a:tcPr marL="36000" marR="0" marT="0" marB="0" anchor="ctr">
                    <a:solidFill>
                      <a:schemeClr val="accent2">
                        <a:lumMod val="20000"/>
                        <a:lumOff val="80000"/>
                      </a:schemeClr>
                    </a:solidFill>
                  </a:tcPr>
                </a:tc>
                <a:tc>
                  <a:txBody>
                    <a:bodyPr/>
                    <a:lstStyle/>
                    <a:p>
                      <a:pPr algn="ctr"/>
                      <a:r>
                        <a:rPr lang="en-GB" sz="1600" kern="1200" dirty="0">
                          <a:solidFill>
                            <a:schemeClr val="dk1"/>
                          </a:solidFill>
                          <a:latin typeface="+mn-lt"/>
                          <a:ea typeface="+mn-ea"/>
                          <a:cs typeface="+mn-cs"/>
                        </a:rPr>
                        <a:t>-1147.6</a:t>
                      </a:r>
                    </a:p>
                  </a:txBody>
                  <a:tcPr marL="36000" marR="0" marT="0" marB="0" anchor="ctr">
                    <a:solidFill>
                      <a:schemeClr val="accent2">
                        <a:lumMod val="20000"/>
                        <a:lumOff val="80000"/>
                      </a:schemeClr>
                    </a:solidFill>
                  </a:tcPr>
                </a:tc>
                <a:extLst>
                  <a:ext uri="{0D108BD9-81ED-4DB2-BD59-A6C34878D82A}">
                    <a16:rowId xmlns:a16="http://schemas.microsoft.com/office/drawing/2014/main" val="3632002576"/>
                  </a:ext>
                </a:extLst>
              </a:tr>
              <a:tr h="360000">
                <a:tc vMerge="1">
                  <a:txBody>
                    <a:bodyPr/>
                    <a:lstStyle/>
                    <a:p>
                      <a:pPr algn="ctr"/>
                      <a:endParaRPr lang="en-GB" sz="1600" dirty="0"/>
                    </a:p>
                  </a:txBody>
                  <a:tcPr marL="0" marR="0" marT="0" marB="0" vert="vert270" anchor="ctr">
                    <a:solidFill>
                      <a:schemeClr val="accent2">
                        <a:lumMod val="60000"/>
                        <a:lumOff val="40000"/>
                      </a:schemeClr>
                    </a:solidFill>
                  </a:tcPr>
                </a:tc>
                <a:tc>
                  <a:txBody>
                    <a:bodyPr/>
                    <a:lstStyle/>
                    <a:p>
                      <a:r>
                        <a:rPr lang="el-GR" sz="1600" baseline="0" dirty="0"/>
                        <a:t>ρ</a:t>
                      </a:r>
                      <a:r>
                        <a:rPr lang="en-GB" sz="1600" baseline="30000" dirty="0"/>
                        <a:t>2</a:t>
                      </a:r>
                    </a:p>
                  </a:txBody>
                  <a:tcPr marL="36000" marR="0" marT="0" marB="0" anchor="ctr">
                    <a:solidFill>
                      <a:schemeClr val="accent2">
                        <a:lumMod val="20000"/>
                        <a:lumOff val="80000"/>
                      </a:schemeClr>
                    </a:solidFill>
                  </a:tcPr>
                </a:tc>
                <a:tc>
                  <a:txBody>
                    <a:bodyPr/>
                    <a:lstStyle/>
                    <a:p>
                      <a:pPr algn="ctr"/>
                      <a:r>
                        <a:rPr lang="en-GB" sz="1600" dirty="0"/>
                        <a:t>0.12</a:t>
                      </a:r>
                    </a:p>
                  </a:txBody>
                  <a:tcPr marL="36000" marR="0" marT="0" marB="0" anchor="ctr">
                    <a:solidFill>
                      <a:schemeClr val="accent2">
                        <a:lumMod val="20000"/>
                        <a:lumOff val="80000"/>
                      </a:schemeClr>
                    </a:solidFill>
                  </a:tcPr>
                </a:tc>
                <a:tc>
                  <a:txBody>
                    <a:bodyPr/>
                    <a:lstStyle/>
                    <a:p>
                      <a:pPr algn="ctr"/>
                      <a:r>
                        <a:rPr lang="en-GB" sz="1600" dirty="0"/>
                        <a:t>0.15</a:t>
                      </a:r>
                    </a:p>
                  </a:txBody>
                  <a:tcPr marL="36000" marR="0" marT="0" marB="0" anchor="ctr">
                    <a:solidFill>
                      <a:schemeClr val="accent2">
                        <a:lumMod val="20000"/>
                        <a:lumOff val="80000"/>
                      </a:schemeClr>
                    </a:solidFill>
                  </a:tcPr>
                </a:tc>
                <a:extLst>
                  <a:ext uri="{0D108BD9-81ED-4DB2-BD59-A6C34878D82A}">
                    <a16:rowId xmlns:a16="http://schemas.microsoft.com/office/drawing/2014/main" val="1565350734"/>
                  </a:ext>
                </a:extLst>
              </a:tr>
              <a:tr h="360000">
                <a:tc vMerge="1">
                  <a:txBody>
                    <a:bodyPr/>
                    <a:lstStyle/>
                    <a:p>
                      <a:endParaRPr lang="en-GB" sz="1500" dirty="0"/>
                    </a:p>
                  </a:txBody>
                  <a:tcPr marL="0" marR="0" marT="0" marB="0"/>
                </a:tc>
                <a:tc>
                  <a:txBody>
                    <a:bodyPr/>
                    <a:lstStyle/>
                    <a:p>
                      <a:r>
                        <a:rPr lang="en-GB" sz="1600" baseline="0" dirty="0"/>
                        <a:t>Cross entropy</a:t>
                      </a:r>
                    </a:p>
                  </a:txBody>
                  <a:tcPr marL="36000" marR="0" marT="0" marB="0" anchor="ctr">
                    <a:solidFill>
                      <a:schemeClr val="accent2">
                        <a:lumMod val="40000"/>
                        <a:lumOff val="60000"/>
                      </a:schemeClr>
                    </a:solidFill>
                  </a:tcPr>
                </a:tc>
                <a:tc>
                  <a:txBody>
                    <a:bodyPr/>
                    <a:lstStyle/>
                    <a:p>
                      <a:pPr algn="ctr"/>
                      <a:r>
                        <a:rPr lang="en-GB" sz="1600" dirty="0"/>
                        <a:t>0.613</a:t>
                      </a:r>
                    </a:p>
                  </a:txBody>
                  <a:tcPr marL="36000" marR="0" marT="0" marB="0" anchor="ctr">
                    <a:solidFill>
                      <a:schemeClr val="accent2">
                        <a:lumMod val="40000"/>
                        <a:lumOff val="60000"/>
                      </a:schemeClr>
                    </a:solidFill>
                  </a:tcPr>
                </a:tc>
                <a:tc>
                  <a:txBody>
                    <a:bodyPr/>
                    <a:lstStyle/>
                    <a:p>
                      <a:pPr algn="ctr"/>
                      <a:r>
                        <a:rPr lang="en-GB" sz="1600" dirty="0"/>
                        <a:t>0.589</a:t>
                      </a:r>
                    </a:p>
                  </a:txBody>
                  <a:tcPr marL="36000" marR="0" marT="0" marB="0" anchor="ctr">
                    <a:solidFill>
                      <a:schemeClr val="accent2">
                        <a:lumMod val="40000"/>
                        <a:lumOff val="60000"/>
                      </a:schemeClr>
                    </a:solidFill>
                  </a:tcPr>
                </a:tc>
                <a:extLst>
                  <a:ext uri="{0D108BD9-81ED-4DB2-BD59-A6C34878D82A}">
                    <a16:rowId xmlns:a16="http://schemas.microsoft.com/office/drawing/2014/main" val="1139609835"/>
                  </a:ext>
                </a:extLst>
              </a:tr>
            </a:tbl>
          </a:graphicData>
        </a:graphic>
      </p:graphicFrame>
      <p:sp>
        <p:nvSpPr>
          <p:cNvPr id="4" name="TextBox 3"/>
          <p:cNvSpPr txBox="1"/>
          <p:nvPr/>
        </p:nvSpPr>
        <p:spPr>
          <a:xfrm>
            <a:off x="7487126" y="3499024"/>
            <a:ext cx="4485746" cy="2323839"/>
          </a:xfrm>
          <a:prstGeom prst="rect">
            <a:avLst/>
          </a:prstGeom>
          <a:noFill/>
        </p:spPr>
        <p:txBody>
          <a:bodyPr wrap="square" rtlCol="0" anchor="ctr">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Improvement in generalisation performance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sym typeface="Wingdings" pitchFamily="2" charset="2"/>
              </a:rPr>
              <a:t>YES, the CV-DCM has learned to extract relevant information from the images to explain the choices</a:t>
            </a:r>
            <a:endPar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4" name="Title 1"/>
          <p:cNvSpPr txBox="1">
            <a:spLocks/>
          </p:cNvSpPr>
          <p:nvPr/>
        </p:nvSpPr>
        <p:spPr>
          <a:xfrm>
            <a:off x="0" y="1"/>
            <a:ext cx="12191999" cy="950458"/>
          </a:xfrm>
          <a:prstGeom prst="rect">
            <a:avLst/>
          </a:prstGeom>
          <a:solidFill>
            <a:schemeClr val="accent4">
              <a:lumMod val="20000"/>
              <a:lumOff val="80000"/>
            </a:schemeClr>
          </a:solidFill>
        </p:spPr>
        <p:txBody>
          <a:bodyPr vert="horz" lIns="118800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rPr>
              <a:t>Results</a:t>
            </a:r>
          </a:p>
        </p:txBody>
      </p:sp>
      <p:sp>
        <p:nvSpPr>
          <p:cNvPr id="16" name="TextBox 15"/>
          <p:cNvSpPr txBox="1"/>
          <p:nvPr/>
        </p:nvSpPr>
        <p:spPr>
          <a:xfrm>
            <a:off x="1194204" y="1035137"/>
            <a:ext cx="73005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sym typeface="Wingdings" panose="05000000000000000000" pitchFamily="2" charset="2"/>
              </a:rPr>
              <a:t>Does the Computer Vision part help explaining the choice data better?</a:t>
            </a: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7" name="TextBox 16"/>
          <p:cNvSpPr txBox="1"/>
          <p:nvPr/>
        </p:nvSpPr>
        <p:spPr>
          <a:xfrm>
            <a:off x="135024" y="4870334"/>
            <a:ext cx="105918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a.k.a.  hold-out sample </a:t>
            </a: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Rounded Rectangle 4">
            <a:extLst>
              <a:ext uri="{FF2B5EF4-FFF2-40B4-BE49-F238E27FC236}">
                <a16:creationId xmlns:a16="http://schemas.microsoft.com/office/drawing/2014/main" id="{39845E4D-23AC-8818-5D65-233A8B705236}"/>
              </a:ext>
            </a:extLst>
          </p:cNvPr>
          <p:cNvSpPr/>
          <p:nvPr/>
        </p:nvSpPr>
        <p:spPr>
          <a:xfrm>
            <a:off x="3983421" y="4887311"/>
            <a:ext cx="2957361" cy="1022367"/>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DA016FEA-2CF7-717E-038E-5090FECB62E7}"/>
              </a:ext>
            </a:extLst>
          </p:cNvPr>
          <p:cNvCxnSpPr/>
          <p:nvPr/>
        </p:nvCxnSpPr>
        <p:spPr>
          <a:xfrm>
            <a:off x="4792717" y="6112811"/>
            <a:ext cx="130328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385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3E59F-266C-348F-7F1D-B6DBAE58463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CC365AB-0A82-398B-F9D2-55FC99170B29}"/>
              </a:ext>
            </a:extLst>
          </p:cNvPr>
          <p:cNvSpPr/>
          <p:nvPr/>
        </p:nvSpPr>
        <p:spPr>
          <a:xfrm>
            <a:off x="6551113" y="922820"/>
            <a:ext cx="5640888" cy="9585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997219EC-C14A-C5E0-2138-53FD2368C9E3}"/>
              </a:ext>
            </a:extLst>
          </p:cNvPr>
          <p:cNvSpPr txBox="1">
            <a:spLocks/>
          </p:cNvSpPr>
          <p:nvPr/>
        </p:nvSpPr>
        <p:spPr>
          <a:xfrm>
            <a:off x="0" y="1"/>
            <a:ext cx="12191999" cy="950458"/>
          </a:xfrm>
          <a:prstGeom prst="rect">
            <a:avLst/>
          </a:prstGeom>
          <a:solidFill>
            <a:schemeClr val="accent4">
              <a:lumMod val="20000"/>
              <a:lumOff val="80000"/>
            </a:schemeClr>
          </a:solidFill>
        </p:spPr>
        <p:txBody>
          <a:bodyPr vert="horz" lIns="118800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rPr>
              <a:t>Results: Face validity</a:t>
            </a:r>
          </a:p>
        </p:txBody>
      </p:sp>
      <p:pic>
        <p:nvPicPr>
          <p:cNvPr id="2" name="Picture 1">
            <a:extLst>
              <a:ext uri="{FF2B5EF4-FFF2-40B4-BE49-F238E27FC236}">
                <a16:creationId xmlns:a16="http://schemas.microsoft.com/office/drawing/2014/main" id="{34CDA152-61AE-48BA-5A44-0E1E36E60AEF}"/>
              </a:ext>
            </a:extLst>
          </p:cNvPr>
          <p:cNvPicPr>
            <a:picLocks noChangeAspect="1"/>
          </p:cNvPicPr>
          <p:nvPr/>
        </p:nvPicPr>
        <p:blipFill>
          <a:blip r:embed="rId2"/>
          <a:stretch>
            <a:fillRect/>
          </a:stretch>
        </p:blipFill>
        <p:spPr>
          <a:xfrm>
            <a:off x="1080000" y="1980000"/>
            <a:ext cx="9648000" cy="4875692"/>
          </a:xfrm>
          <a:prstGeom prst="rect">
            <a:avLst/>
          </a:prstGeom>
        </p:spPr>
      </p:pic>
      <p:sp>
        <p:nvSpPr>
          <p:cNvPr id="7" name="Down Arrow 6">
            <a:extLst>
              <a:ext uri="{FF2B5EF4-FFF2-40B4-BE49-F238E27FC236}">
                <a16:creationId xmlns:a16="http://schemas.microsoft.com/office/drawing/2014/main" id="{DCD8AB57-9760-254C-A7B7-4108E81ADC3B}"/>
              </a:ext>
            </a:extLst>
          </p:cNvPr>
          <p:cNvSpPr/>
          <p:nvPr/>
        </p:nvSpPr>
        <p:spPr>
          <a:xfrm>
            <a:off x="6692900" y="950348"/>
            <a:ext cx="254000" cy="930984"/>
          </a:xfrm>
          <a:prstGeom prst="downArrow">
            <a:avLst>
              <a:gd name="adj1" fmla="val 18750"/>
              <a:gd name="adj2" fmla="val 631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D627CFF-C64A-F3BA-6329-140C50EB7D88}"/>
              </a:ext>
            </a:extLst>
          </p:cNvPr>
          <p:cNvSpPr txBox="1"/>
          <p:nvPr/>
        </p:nvSpPr>
        <p:spPr>
          <a:xfrm>
            <a:off x="6946900" y="922821"/>
            <a:ext cx="50673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Street views</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 generating the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HIGHEST utility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AD47"/>
                </a:solidFill>
                <a:effectLst/>
                <a:uLnTx/>
                <a:uFillTx/>
                <a:latin typeface="Calibri" panose="020F0502020204030204"/>
                <a:ea typeface="+mn-ea"/>
                <a:cs typeface="+mn-cs"/>
              </a:rPr>
              <a:t>…. Green, Trees, Open views</a:t>
            </a:r>
          </a:p>
        </p:txBody>
      </p:sp>
      <p:sp>
        <p:nvSpPr>
          <p:cNvPr id="11" name="TextBox 10">
            <a:extLst>
              <a:ext uri="{FF2B5EF4-FFF2-40B4-BE49-F238E27FC236}">
                <a16:creationId xmlns:a16="http://schemas.microsoft.com/office/drawing/2014/main" id="{89EE3FF1-CFBF-801B-9451-A6948808AEB9}"/>
              </a:ext>
            </a:extLst>
          </p:cNvPr>
          <p:cNvSpPr txBox="1"/>
          <p:nvPr/>
        </p:nvSpPr>
        <p:spPr>
          <a:xfrm>
            <a:off x="1079999" y="1512000"/>
            <a:ext cx="54961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What has the model learned?</a:t>
            </a:r>
          </a:p>
        </p:txBody>
      </p:sp>
    </p:spTree>
    <p:extLst>
      <p:ext uri="{BB962C8B-B14F-4D97-AF65-F5344CB8AC3E}">
        <p14:creationId xmlns:p14="http://schemas.microsoft.com/office/powerpoint/2010/main" val="7828209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551113" y="922820"/>
            <a:ext cx="5640888" cy="9585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p:cNvSpPr txBox="1">
            <a:spLocks/>
          </p:cNvSpPr>
          <p:nvPr/>
        </p:nvSpPr>
        <p:spPr>
          <a:xfrm>
            <a:off x="0" y="1"/>
            <a:ext cx="12191999" cy="950458"/>
          </a:xfrm>
          <a:prstGeom prst="rect">
            <a:avLst/>
          </a:prstGeom>
          <a:solidFill>
            <a:schemeClr val="accent4">
              <a:lumMod val="20000"/>
              <a:lumOff val="80000"/>
            </a:schemeClr>
          </a:solidFill>
        </p:spPr>
        <p:txBody>
          <a:bodyPr vert="horz" lIns="118800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rPr>
              <a:t>Results: Face validity</a:t>
            </a:r>
          </a:p>
        </p:txBody>
      </p:sp>
      <p:pic>
        <p:nvPicPr>
          <p:cNvPr id="3" name="Picture 2"/>
          <p:cNvPicPr>
            <a:picLocks noChangeAspect="1"/>
          </p:cNvPicPr>
          <p:nvPr/>
        </p:nvPicPr>
        <p:blipFill>
          <a:blip r:embed="rId2"/>
          <a:stretch>
            <a:fillRect/>
          </a:stretch>
        </p:blipFill>
        <p:spPr>
          <a:xfrm>
            <a:off x="1080000" y="1980000"/>
            <a:ext cx="9648000" cy="4875693"/>
          </a:xfrm>
          <a:prstGeom prst="rect">
            <a:avLst/>
          </a:prstGeom>
        </p:spPr>
      </p:pic>
      <p:sp>
        <p:nvSpPr>
          <p:cNvPr id="7" name="Down Arrow 6"/>
          <p:cNvSpPr/>
          <p:nvPr/>
        </p:nvSpPr>
        <p:spPr>
          <a:xfrm>
            <a:off x="6692900" y="950348"/>
            <a:ext cx="254000" cy="930984"/>
          </a:xfrm>
          <a:prstGeom prst="downArrow">
            <a:avLst>
              <a:gd name="adj1" fmla="val 18750"/>
              <a:gd name="adj2" fmla="val 631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6946900" y="922821"/>
            <a:ext cx="5131686" cy="64633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Street views</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 generating the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LOWEST utility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C00000"/>
                </a:solidFill>
                <a:effectLst/>
                <a:uLnTx/>
                <a:uFillTx/>
                <a:latin typeface="Calibri" panose="020F0502020204030204"/>
                <a:ea typeface="+mn-ea"/>
                <a:cs typeface="+mn-cs"/>
              </a:rPr>
              <a:t>… Parking places, walls, bus stops, construction sites</a:t>
            </a:r>
          </a:p>
        </p:txBody>
      </p:sp>
      <p:sp>
        <p:nvSpPr>
          <p:cNvPr id="11" name="TextBox 10"/>
          <p:cNvSpPr txBox="1"/>
          <p:nvPr/>
        </p:nvSpPr>
        <p:spPr>
          <a:xfrm>
            <a:off x="1079999" y="1512000"/>
            <a:ext cx="54961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What has the model learned?</a:t>
            </a:r>
          </a:p>
        </p:txBody>
      </p:sp>
    </p:spTree>
    <p:extLst>
      <p:ext uri="{BB962C8B-B14F-4D97-AF65-F5344CB8AC3E}">
        <p14:creationId xmlns:p14="http://schemas.microsoft.com/office/powerpoint/2010/main" val="19461218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324AD-B0ED-3A64-EB41-F6DC967615C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989B973-3EB7-7AC0-5D00-3BE351CD6798}"/>
              </a:ext>
            </a:extLst>
          </p:cNvPr>
          <p:cNvSpPr>
            <a:spLocks noGrp="1"/>
          </p:cNvSpPr>
          <p:nvPr>
            <p:ph type="title"/>
          </p:nvPr>
        </p:nvSpPr>
        <p:spPr>
          <a:xfrm>
            <a:off x="820132" y="284300"/>
            <a:ext cx="11020354" cy="1143000"/>
          </a:xfrm>
        </p:spPr>
        <p:txBody>
          <a:bodyPr/>
          <a:lstStyle/>
          <a:p>
            <a:r>
              <a:rPr lang="en-US" noProof="0" dirty="0"/>
              <a:t>Conclusions study 1:</a:t>
            </a:r>
          </a:p>
        </p:txBody>
      </p:sp>
      <p:sp>
        <p:nvSpPr>
          <p:cNvPr id="12" name="TextBox 11">
            <a:extLst>
              <a:ext uri="{FF2B5EF4-FFF2-40B4-BE49-F238E27FC236}">
                <a16:creationId xmlns:a16="http://schemas.microsoft.com/office/drawing/2014/main" id="{6505D669-C1EE-670A-F418-F68B7FDF3BC0}"/>
              </a:ext>
            </a:extLst>
          </p:cNvPr>
          <p:cNvSpPr txBox="1"/>
          <p:nvPr/>
        </p:nvSpPr>
        <p:spPr>
          <a:xfrm>
            <a:off x="820132" y="1427300"/>
            <a:ext cx="3599468" cy="497350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2" descr="Happy Face Sad Face Images – Browse 440,983 Stock Photos, Vectors, and  Video | Adobe Stock">
            <a:extLst>
              <a:ext uri="{FF2B5EF4-FFF2-40B4-BE49-F238E27FC236}">
                <a16:creationId xmlns:a16="http://schemas.microsoft.com/office/drawing/2014/main" id="{6E8F010D-C7E4-FC86-A382-1FD9BDB59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52" t="29253" r="22166" b="23066"/>
          <a:stretch>
            <a:fillRect/>
          </a:stretch>
        </p:blipFill>
        <p:spPr bwMode="auto">
          <a:xfrm>
            <a:off x="663866" y="4092195"/>
            <a:ext cx="1619598" cy="16075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D2EE66D-0C2F-B0A6-6BDF-31C7B2E857B0}"/>
              </a:ext>
            </a:extLst>
          </p:cNvPr>
          <p:cNvPicPr>
            <a:picLocks noChangeAspect="1"/>
          </p:cNvPicPr>
          <p:nvPr/>
        </p:nvPicPr>
        <p:blipFill>
          <a:blip r:embed="rId4"/>
          <a:stretch>
            <a:fillRect/>
          </a:stretch>
        </p:blipFill>
        <p:spPr>
          <a:xfrm>
            <a:off x="672987" y="1749428"/>
            <a:ext cx="1641743" cy="1641743"/>
          </a:xfrm>
          <a:prstGeom prst="rect">
            <a:avLst/>
          </a:prstGeom>
        </p:spPr>
      </p:pic>
      <p:sp>
        <p:nvSpPr>
          <p:cNvPr id="13" name="TextBox 12">
            <a:extLst>
              <a:ext uri="{FF2B5EF4-FFF2-40B4-BE49-F238E27FC236}">
                <a16:creationId xmlns:a16="http://schemas.microsoft.com/office/drawing/2014/main" id="{81C924DB-0952-135C-69AB-1EC6D1E44518}"/>
              </a:ext>
            </a:extLst>
          </p:cNvPr>
          <p:cNvSpPr txBox="1"/>
          <p:nvPr/>
        </p:nvSpPr>
        <p:spPr>
          <a:xfrm>
            <a:off x="2331632" y="2057400"/>
            <a:ext cx="4828119" cy="4238297"/>
          </a:xfrm>
          <a:prstGeom prst="rect">
            <a:avLst/>
          </a:prstGeom>
          <a:noFill/>
          <a:ln>
            <a:no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B050"/>
                </a:solidFill>
                <a:effectLst/>
                <a:uLnTx/>
                <a:uFillTx/>
                <a:latin typeface="Calibri" panose="020F0502020204030204"/>
                <a:ea typeface="+mn-ea"/>
                <a:cs typeface="+mn-cs"/>
              </a:rPr>
              <a:t>We can use images and still estimate choice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C00000"/>
                </a:solidFill>
                <a:effectLst/>
                <a:uLnTx/>
                <a:uFillTx/>
                <a:latin typeface="Calibri" panose="020F0502020204030204"/>
                <a:ea typeface="+mn-ea"/>
                <a:cs typeface="+mn-cs"/>
              </a:rPr>
              <a:t>Not as transparent as traditional choice models</a:t>
            </a:r>
          </a:p>
          <a:p>
            <a:pPr marL="142875" marR="0" lvl="1"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itchFamily="2" charset="2"/>
              </a:rPr>
              <a:t></a:t>
            </a:r>
            <a:r>
              <a:rPr kumimoji="0" lang="en-GB" sz="2800" b="1" i="0" u="none" strike="noStrike" kern="1200" cap="none" spc="0" normalizeH="0" baseline="0" noProof="0" dirty="0">
                <a:ln>
                  <a:noFill/>
                </a:ln>
                <a:solidFill>
                  <a:srgbClr val="C00000"/>
                </a:solidFill>
                <a:effectLst/>
                <a:uLnTx/>
                <a:uFillTx/>
                <a:latin typeface="Calibri" panose="020F0502020204030204"/>
                <a:ea typeface="+mn-ea"/>
                <a:cs typeface="+mn-cs"/>
              </a:rPr>
              <a:t>No β, WTP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036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44805-3939-9FE2-7BCF-034491B2D08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CCB5BF6-C265-0A0E-B5C2-5CAD2E198637}"/>
              </a:ext>
            </a:extLst>
          </p:cNvPr>
          <p:cNvSpPr>
            <a:spLocks noGrp="1"/>
          </p:cNvSpPr>
          <p:nvPr>
            <p:ph type="title"/>
          </p:nvPr>
        </p:nvSpPr>
        <p:spPr>
          <a:xfrm>
            <a:off x="820132" y="284300"/>
            <a:ext cx="11020354" cy="1143000"/>
          </a:xfrm>
        </p:spPr>
        <p:txBody>
          <a:bodyPr/>
          <a:lstStyle/>
          <a:p>
            <a:r>
              <a:rPr lang="en-US" dirty="0"/>
              <a:t>Study 2: aim &amp; setup </a:t>
            </a:r>
            <a:endParaRPr lang="en-US" noProof="0" dirty="0"/>
          </a:p>
        </p:txBody>
      </p:sp>
      <p:sp>
        <p:nvSpPr>
          <p:cNvPr id="12" name="TextBox 11">
            <a:extLst>
              <a:ext uri="{FF2B5EF4-FFF2-40B4-BE49-F238E27FC236}">
                <a16:creationId xmlns:a16="http://schemas.microsoft.com/office/drawing/2014/main" id="{5B4ACB47-73F6-0D0D-68C0-C1FC5CDF36C0}"/>
              </a:ext>
            </a:extLst>
          </p:cNvPr>
          <p:cNvSpPr txBox="1"/>
          <p:nvPr/>
        </p:nvSpPr>
        <p:spPr>
          <a:xfrm>
            <a:off x="820132" y="1427300"/>
            <a:ext cx="3599468" cy="497350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2" descr="Image result for understand icon">
            <a:extLst>
              <a:ext uri="{FF2B5EF4-FFF2-40B4-BE49-F238E27FC236}">
                <a16:creationId xmlns:a16="http://schemas.microsoft.com/office/drawing/2014/main" id="{53ED3970-AB12-1F9B-8113-F3E98E5C5B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75" y="3946852"/>
            <a:ext cx="1739858" cy="17398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8DE2B0-8387-887C-F733-8EEBE03148C5}"/>
              </a:ext>
            </a:extLst>
          </p:cNvPr>
          <p:cNvSpPr txBox="1"/>
          <p:nvPr/>
        </p:nvSpPr>
        <p:spPr>
          <a:xfrm>
            <a:off x="2038668" y="3764874"/>
            <a:ext cx="3599468" cy="2338168"/>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51C5C6"/>
                </a:solidFill>
                <a:effectLst/>
                <a:uLnTx/>
                <a:uFillTx/>
                <a:latin typeface="Calibri" panose="020F0502020204030204"/>
                <a:ea typeface="+mn-ea"/>
                <a:cs typeface="+mn-cs"/>
              </a:rPr>
              <a:t>The information embedded in the images is converted to structured data: pixel shares or 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51C5C6"/>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51C5C6"/>
                </a:solidFill>
                <a:effectLst/>
                <a:uLnTx/>
                <a:uFillTx/>
                <a:latin typeface="Calibri" panose="020F0502020204030204"/>
                <a:ea typeface="+mn-ea"/>
                <a:cs typeface="+mn-cs"/>
              </a:rPr>
              <a:t>Then, we can estimate a traditional discrete choice model</a:t>
            </a:r>
            <a:endParaRPr kumimoji="0" lang="en-GB" sz="1800" b="0" i="0" u="none" strike="noStrike" kern="1200" cap="none" spc="0" normalizeH="0" baseline="0" noProof="0" dirty="0">
              <a:ln>
                <a:noFill/>
              </a:ln>
              <a:solidFill>
                <a:srgbClr val="51C5C6"/>
              </a:solidFill>
              <a:effectLst/>
              <a:uLnTx/>
              <a:uFillTx/>
              <a:latin typeface="Calibri" panose="020F0502020204030204"/>
              <a:ea typeface="+mn-ea"/>
              <a:cs typeface="+mn-cs"/>
            </a:endParaRPr>
          </a:p>
        </p:txBody>
      </p:sp>
      <p:graphicFrame>
        <p:nvGraphicFramePr>
          <p:cNvPr id="13" name="Table 12">
            <a:extLst>
              <a:ext uri="{FF2B5EF4-FFF2-40B4-BE49-F238E27FC236}">
                <a16:creationId xmlns:a16="http://schemas.microsoft.com/office/drawing/2014/main" id="{1F35A663-229E-4CAD-39CE-D671E64CC16B}"/>
              </a:ext>
            </a:extLst>
          </p:cNvPr>
          <p:cNvGraphicFramePr>
            <a:graphicFrameLocks noGrp="1"/>
          </p:cNvGraphicFramePr>
          <p:nvPr/>
        </p:nvGraphicFramePr>
        <p:xfrm>
          <a:off x="5898334" y="855800"/>
          <a:ext cx="5844630" cy="5801854"/>
        </p:xfrm>
        <a:graphic>
          <a:graphicData uri="http://schemas.openxmlformats.org/drawingml/2006/table">
            <a:tbl>
              <a:tblPr firstRow="1">
                <a:tableStyleId>{69012ECD-51FC-41F1-AA8D-1B2483CD663E}</a:tableStyleId>
              </a:tblPr>
              <a:tblGrid>
                <a:gridCol w="1074294">
                  <a:extLst>
                    <a:ext uri="{9D8B030D-6E8A-4147-A177-3AD203B41FA5}">
                      <a16:colId xmlns:a16="http://schemas.microsoft.com/office/drawing/2014/main" val="3254997498"/>
                    </a:ext>
                  </a:extLst>
                </a:gridCol>
                <a:gridCol w="4770336">
                  <a:extLst>
                    <a:ext uri="{9D8B030D-6E8A-4147-A177-3AD203B41FA5}">
                      <a16:colId xmlns:a16="http://schemas.microsoft.com/office/drawing/2014/main" val="3144353042"/>
                    </a:ext>
                  </a:extLst>
                </a:gridCol>
              </a:tblGrid>
              <a:tr h="526076">
                <a:tc>
                  <a:txBody>
                    <a:bodyPr/>
                    <a:lstStyle/>
                    <a:p>
                      <a:pPr>
                        <a:buNone/>
                      </a:pPr>
                      <a:endParaRPr lang="en-US" noProof="0" dirty="0"/>
                    </a:p>
                  </a:txBody>
                  <a:tcPr marL="72000" anchor="ctr"/>
                </a:tc>
                <a:tc>
                  <a:txBody>
                    <a:bodyPr/>
                    <a:lstStyle/>
                    <a:p>
                      <a:pPr>
                        <a:buNone/>
                      </a:pPr>
                      <a:r>
                        <a:rPr lang="en-US" b="1" noProof="0" dirty="0"/>
                        <a:t>Feature learning (sequential estimation)</a:t>
                      </a:r>
                      <a:endParaRPr lang="en-US" noProof="0" dirty="0"/>
                    </a:p>
                  </a:txBody>
                  <a:tcPr marL="72000" marR="0" anchor="ctr"/>
                </a:tc>
                <a:extLst>
                  <a:ext uri="{0D108BD9-81ED-4DB2-BD59-A6C34878D82A}">
                    <a16:rowId xmlns:a16="http://schemas.microsoft.com/office/drawing/2014/main" val="2161617491"/>
                  </a:ext>
                </a:extLst>
              </a:tr>
              <a:tr h="920634">
                <a:tc>
                  <a:txBody>
                    <a:bodyPr/>
                    <a:lstStyle/>
                    <a:p>
                      <a:pPr>
                        <a:buNone/>
                      </a:pPr>
                      <a:r>
                        <a:rPr lang="en-US" b="1" noProof="0" dirty="0"/>
                        <a:t>Idea</a:t>
                      </a:r>
                    </a:p>
                  </a:txBody>
                  <a:tcPr anchor="ctr"/>
                </a:tc>
                <a:tc>
                  <a:txBody>
                    <a:bodyPr/>
                    <a:lstStyle/>
                    <a:p>
                      <a:pPr>
                        <a:buNone/>
                      </a:pPr>
                      <a:r>
                        <a:rPr lang="en-US" noProof="0" dirty="0"/>
                        <a:t>Model learns using pre-defined or engineered features</a:t>
                      </a:r>
                    </a:p>
                  </a:txBody>
                  <a:tcPr marL="72000" marR="0" anchor="ctr"/>
                </a:tc>
                <a:extLst>
                  <a:ext uri="{0D108BD9-81ED-4DB2-BD59-A6C34878D82A}">
                    <a16:rowId xmlns:a16="http://schemas.microsoft.com/office/drawing/2014/main" val="3141001437"/>
                  </a:ext>
                </a:extLst>
              </a:tr>
              <a:tr h="920634">
                <a:tc>
                  <a:txBody>
                    <a:bodyPr/>
                    <a:lstStyle/>
                    <a:p>
                      <a:pPr>
                        <a:buNone/>
                      </a:pPr>
                      <a:r>
                        <a:rPr lang="en-US" b="1" noProof="0" dirty="0"/>
                        <a:t>Pipeline</a:t>
                      </a:r>
                      <a:endParaRPr lang="en-US" noProof="0" dirty="0"/>
                    </a:p>
                  </a:txBody>
                  <a:tcPr anchor="ctr"/>
                </a:tc>
                <a:tc>
                  <a:txBody>
                    <a:bodyPr/>
                    <a:lstStyle/>
                    <a:p>
                      <a:pPr>
                        <a:buNone/>
                      </a:pPr>
                      <a:endParaRPr lang="en-US" noProof="0" dirty="0"/>
                    </a:p>
                  </a:txBody>
                  <a:tcPr marL="72000" marR="0" anchor="ctr"/>
                </a:tc>
                <a:extLst>
                  <a:ext uri="{0D108BD9-81ED-4DB2-BD59-A6C34878D82A}">
                    <a16:rowId xmlns:a16="http://schemas.microsoft.com/office/drawing/2014/main" val="570202547"/>
                  </a:ext>
                </a:extLst>
              </a:tr>
              <a:tr h="3434510">
                <a:tc>
                  <a:txBody>
                    <a:bodyPr/>
                    <a:lstStyle/>
                    <a:p>
                      <a:pPr>
                        <a:buNone/>
                      </a:pPr>
                      <a:r>
                        <a:rPr lang="en-US" b="1" noProof="0"/>
                        <a:t>Example</a:t>
                      </a:r>
                    </a:p>
                  </a:txBody>
                  <a:tcPr anchor="ctr"/>
                </a:tc>
                <a:tc>
                  <a:txBody>
                    <a:bodyPr/>
                    <a:lstStyle/>
                    <a:p>
                      <a:pPr>
                        <a:buNone/>
                      </a:pPr>
                      <a:endParaRPr lang="en-US" noProof="0" dirty="0"/>
                    </a:p>
                  </a:txBody>
                  <a:tcPr marL="0" marR="0" anchor="ctr"/>
                </a:tc>
                <a:extLst>
                  <a:ext uri="{0D108BD9-81ED-4DB2-BD59-A6C34878D82A}">
                    <a16:rowId xmlns:a16="http://schemas.microsoft.com/office/drawing/2014/main" val="2599566517"/>
                  </a:ext>
                </a:extLst>
              </a:tr>
            </a:tbl>
          </a:graphicData>
        </a:graphic>
      </p:graphicFrame>
      <p:pic>
        <p:nvPicPr>
          <p:cNvPr id="14" name="Picture 13">
            <a:extLst>
              <a:ext uri="{FF2B5EF4-FFF2-40B4-BE49-F238E27FC236}">
                <a16:creationId xmlns:a16="http://schemas.microsoft.com/office/drawing/2014/main" id="{3FF63426-E544-5504-403A-6EA54C3416E9}"/>
              </a:ext>
            </a:extLst>
          </p:cNvPr>
          <p:cNvPicPr>
            <a:picLocks noChangeAspect="1"/>
          </p:cNvPicPr>
          <p:nvPr/>
        </p:nvPicPr>
        <p:blipFill>
          <a:blip r:embed="rId4"/>
          <a:srcRect t="5543" b="48208"/>
          <a:stretch>
            <a:fillRect/>
          </a:stretch>
        </p:blipFill>
        <p:spPr>
          <a:xfrm>
            <a:off x="7116870" y="3801020"/>
            <a:ext cx="4071518" cy="2772680"/>
          </a:xfrm>
          <a:prstGeom prst="rect">
            <a:avLst/>
          </a:prstGeom>
        </p:spPr>
      </p:pic>
      <p:sp>
        <p:nvSpPr>
          <p:cNvPr id="15" name="TextBox 14">
            <a:extLst>
              <a:ext uri="{FF2B5EF4-FFF2-40B4-BE49-F238E27FC236}">
                <a16:creationId xmlns:a16="http://schemas.microsoft.com/office/drawing/2014/main" id="{7B86F8C4-35EA-9DB2-353F-0BB5DBDABC62}"/>
              </a:ext>
            </a:extLst>
          </p:cNvPr>
          <p:cNvSpPr txBox="1"/>
          <p:nvPr/>
        </p:nvSpPr>
        <p:spPr>
          <a:xfrm>
            <a:off x="820131" y="1427300"/>
            <a:ext cx="4553253" cy="196267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Develop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spatial MAP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street-level conditions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explain them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same as before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Approach: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Feature learning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8" name="Group 27">
            <a:extLst>
              <a:ext uri="{FF2B5EF4-FFF2-40B4-BE49-F238E27FC236}">
                <a16:creationId xmlns:a16="http://schemas.microsoft.com/office/drawing/2014/main" id="{C53A9D95-BD24-16D9-5B6C-59ED9BA68112}"/>
              </a:ext>
            </a:extLst>
          </p:cNvPr>
          <p:cNvGrpSpPr/>
          <p:nvPr/>
        </p:nvGrpSpPr>
        <p:grpSpPr>
          <a:xfrm>
            <a:off x="7003307" y="2299063"/>
            <a:ext cx="4651990" cy="1244682"/>
            <a:chOff x="6682101" y="3080298"/>
            <a:chExt cx="4651990" cy="1244682"/>
          </a:xfrm>
        </p:grpSpPr>
        <p:sp>
          <p:nvSpPr>
            <p:cNvPr id="5" name="Data 4">
              <a:extLst>
                <a:ext uri="{FF2B5EF4-FFF2-40B4-BE49-F238E27FC236}">
                  <a16:creationId xmlns:a16="http://schemas.microsoft.com/office/drawing/2014/main" id="{02FDF380-1435-03A2-6881-81EF5C857B50}"/>
                </a:ext>
              </a:extLst>
            </p:cNvPr>
            <p:cNvSpPr/>
            <p:nvPr/>
          </p:nvSpPr>
          <p:spPr>
            <a:xfrm>
              <a:off x="6682101" y="3080298"/>
              <a:ext cx="914401"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Raw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6" name="Rectangle 5">
              <a:extLst>
                <a:ext uri="{FF2B5EF4-FFF2-40B4-BE49-F238E27FC236}">
                  <a16:creationId xmlns:a16="http://schemas.microsoft.com/office/drawing/2014/main" id="{E837673D-0A2A-A349-D810-61C30B266564}"/>
                </a:ext>
              </a:extLst>
            </p:cNvPr>
            <p:cNvSpPr/>
            <p:nvPr/>
          </p:nvSpPr>
          <p:spPr>
            <a:xfrm>
              <a:off x="7798296" y="3080298"/>
              <a:ext cx="914401" cy="514551"/>
            </a:xfrm>
            <a:prstGeom prst="rec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Feature extraction</a:t>
              </a:r>
            </a:p>
          </p:txBody>
        </p:sp>
        <p:sp>
          <p:nvSpPr>
            <p:cNvPr id="8" name="Data 7">
              <a:extLst>
                <a:ext uri="{FF2B5EF4-FFF2-40B4-BE49-F238E27FC236}">
                  <a16:creationId xmlns:a16="http://schemas.microsoft.com/office/drawing/2014/main" id="{C1CC2D2D-1307-DFD9-6844-01CE8AA2F5B9}"/>
                </a:ext>
              </a:extLst>
            </p:cNvPr>
            <p:cNvSpPr/>
            <p:nvPr/>
          </p:nvSpPr>
          <p:spPr>
            <a:xfrm>
              <a:off x="8914492" y="3080299"/>
              <a:ext cx="1071278"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Struct.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cxnSp>
          <p:nvCxnSpPr>
            <p:cNvPr id="9" name="Straight Arrow Connector 8">
              <a:extLst>
                <a:ext uri="{FF2B5EF4-FFF2-40B4-BE49-F238E27FC236}">
                  <a16:creationId xmlns:a16="http://schemas.microsoft.com/office/drawing/2014/main" id="{78894D81-CDCB-D6BA-D0F5-D1C43F68A29F}"/>
                </a:ext>
              </a:extLst>
            </p:cNvPr>
            <p:cNvCxnSpPr>
              <a:cxnSpLocks/>
              <a:stCxn id="5" idx="5"/>
              <a:endCxn id="6" idx="1"/>
            </p:cNvCxnSpPr>
            <p:nvPr/>
          </p:nvCxnSpPr>
          <p:spPr>
            <a:xfrm>
              <a:off x="7505062" y="3337574"/>
              <a:ext cx="2932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5FFD55C-E26B-FF5D-4787-7052D63A8F89}"/>
                </a:ext>
              </a:extLst>
            </p:cNvPr>
            <p:cNvCxnSpPr>
              <a:cxnSpLocks/>
              <a:stCxn id="6" idx="3"/>
              <a:endCxn id="8" idx="2"/>
            </p:cNvCxnSpPr>
            <p:nvPr/>
          </p:nvCxnSpPr>
          <p:spPr>
            <a:xfrm>
              <a:off x="8712697" y="3337574"/>
              <a:ext cx="30892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7A6683F-5989-390D-CC5B-42A9B4F5E549}"/>
                </a:ext>
              </a:extLst>
            </p:cNvPr>
            <p:cNvSpPr/>
            <p:nvPr/>
          </p:nvSpPr>
          <p:spPr>
            <a:xfrm>
              <a:off x="10187565" y="3080298"/>
              <a:ext cx="679617" cy="514551"/>
            </a:xfrm>
            <a:prstGeom prst="rec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21" name="Data 20">
              <a:extLst>
                <a:ext uri="{FF2B5EF4-FFF2-40B4-BE49-F238E27FC236}">
                  <a16:creationId xmlns:a16="http://schemas.microsoft.com/office/drawing/2014/main" id="{7CCEF9E7-2C2E-9D0C-A121-2725E56F2756}"/>
                </a:ext>
              </a:extLst>
            </p:cNvPr>
            <p:cNvSpPr/>
            <p:nvPr/>
          </p:nvSpPr>
          <p:spPr>
            <a:xfrm>
              <a:off x="9720654" y="3810429"/>
              <a:ext cx="1613437"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Prediction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Inference</a:t>
              </a:r>
            </a:p>
          </p:txBody>
        </p:sp>
        <p:cxnSp>
          <p:nvCxnSpPr>
            <p:cNvPr id="22" name="Straight Arrow Connector 21">
              <a:extLst>
                <a:ext uri="{FF2B5EF4-FFF2-40B4-BE49-F238E27FC236}">
                  <a16:creationId xmlns:a16="http://schemas.microsoft.com/office/drawing/2014/main" id="{84F87A4F-CAD9-E22E-374D-0028A13D74DB}"/>
                </a:ext>
              </a:extLst>
            </p:cNvPr>
            <p:cNvCxnSpPr>
              <a:cxnSpLocks/>
              <a:stCxn id="8" idx="5"/>
              <a:endCxn id="19" idx="1"/>
            </p:cNvCxnSpPr>
            <p:nvPr/>
          </p:nvCxnSpPr>
          <p:spPr>
            <a:xfrm flipV="1">
              <a:off x="9878642" y="3337574"/>
              <a:ext cx="30892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520B667-0223-428D-8425-BE3D9B5A818E}"/>
                </a:ext>
              </a:extLst>
            </p:cNvPr>
            <p:cNvCxnSpPr>
              <a:cxnSpLocks/>
              <a:stCxn id="19" idx="2"/>
              <a:endCxn id="21" idx="1"/>
            </p:cNvCxnSpPr>
            <p:nvPr/>
          </p:nvCxnSpPr>
          <p:spPr>
            <a:xfrm flipH="1">
              <a:off x="10527373" y="3594849"/>
              <a:ext cx="1" cy="2155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D9EF2A7C-EB34-4C32-1725-DED9051D1CFF}"/>
              </a:ext>
            </a:extLst>
          </p:cNvPr>
          <p:cNvCxnSpPr/>
          <p:nvPr/>
        </p:nvCxnSpPr>
        <p:spPr>
          <a:xfrm>
            <a:off x="8585860" y="2909455"/>
            <a:ext cx="0" cy="76002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1098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FF726-67B0-C8B7-E228-194FE5D41AB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E490016-871A-1178-D9A2-2FD289C557C0}"/>
              </a:ext>
            </a:extLst>
          </p:cNvPr>
          <p:cNvSpPr>
            <a:spLocks noGrp="1"/>
          </p:cNvSpPr>
          <p:nvPr>
            <p:ph type="title"/>
          </p:nvPr>
        </p:nvSpPr>
        <p:spPr>
          <a:xfrm>
            <a:off x="820132" y="284300"/>
            <a:ext cx="11020354" cy="1143000"/>
          </a:xfrm>
        </p:spPr>
        <p:txBody>
          <a:bodyPr/>
          <a:lstStyle/>
          <a:p>
            <a:r>
              <a:rPr lang="en-US" dirty="0"/>
              <a:t>Study 2: aim &amp; setup </a:t>
            </a:r>
            <a:endParaRPr lang="en-US" noProof="0" dirty="0"/>
          </a:p>
        </p:txBody>
      </p:sp>
      <p:sp>
        <p:nvSpPr>
          <p:cNvPr id="12" name="TextBox 11">
            <a:extLst>
              <a:ext uri="{FF2B5EF4-FFF2-40B4-BE49-F238E27FC236}">
                <a16:creationId xmlns:a16="http://schemas.microsoft.com/office/drawing/2014/main" id="{ADD2031D-1DB1-8C87-38B1-2A2D95B40D9D}"/>
              </a:ext>
            </a:extLst>
          </p:cNvPr>
          <p:cNvSpPr txBox="1"/>
          <p:nvPr/>
        </p:nvSpPr>
        <p:spPr>
          <a:xfrm>
            <a:off x="820132" y="1427300"/>
            <a:ext cx="3599468" cy="497350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 name="Table 12">
            <a:extLst>
              <a:ext uri="{FF2B5EF4-FFF2-40B4-BE49-F238E27FC236}">
                <a16:creationId xmlns:a16="http://schemas.microsoft.com/office/drawing/2014/main" id="{444017BD-D317-BE52-F759-68563CCCCCC3}"/>
              </a:ext>
            </a:extLst>
          </p:cNvPr>
          <p:cNvGraphicFramePr>
            <a:graphicFrameLocks noGrp="1"/>
          </p:cNvGraphicFramePr>
          <p:nvPr/>
        </p:nvGraphicFramePr>
        <p:xfrm>
          <a:off x="5898334" y="855800"/>
          <a:ext cx="5844630" cy="2782800"/>
        </p:xfrm>
        <a:graphic>
          <a:graphicData uri="http://schemas.openxmlformats.org/drawingml/2006/table">
            <a:tbl>
              <a:tblPr firstRow="1">
                <a:tableStyleId>{69012ECD-51FC-41F1-AA8D-1B2483CD663E}</a:tableStyleId>
              </a:tblPr>
              <a:tblGrid>
                <a:gridCol w="1074294">
                  <a:extLst>
                    <a:ext uri="{9D8B030D-6E8A-4147-A177-3AD203B41FA5}">
                      <a16:colId xmlns:a16="http://schemas.microsoft.com/office/drawing/2014/main" val="3254997498"/>
                    </a:ext>
                  </a:extLst>
                </a:gridCol>
                <a:gridCol w="4770336">
                  <a:extLst>
                    <a:ext uri="{9D8B030D-6E8A-4147-A177-3AD203B41FA5}">
                      <a16:colId xmlns:a16="http://schemas.microsoft.com/office/drawing/2014/main" val="3144353042"/>
                    </a:ext>
                  </a:extLst>
                </a:gridCol>
              </a:tblGrid>
              <a:tr h="525600">
                <a:tc>
                  <a:txBody>
                    <a:bodyPr/>
                    <a:lstStyle/>
                    <a:p>
                      <a:pPr>
                        <a:buNone/>
                      </a:pPr>
                      <a:endParaRPr lang="en-US" noProof="0" dirty="0"/>
                    </a:p>
                  </a:txBody>
                  <a:tcPr marL="72000" anchor="ctr"/>
                </a:tc>
                <a:tc>
                  <a:txBody>
                    <a:bodyPr/>
                    <a:lstStyle/>
                    <a:p>
                      <a:pPr>
                        <a:buNone/>
                      </a:pPr>
                      <a:r>
                        <a:rPr lang="en-US" b="1" noProof="0" dirty="0"/>
                        <a:t>Feature learning (sequential estimation)</a:t>
                      </a:r>
                      <a:endParaRPr lang="en-US" noProof="0" dirty="0"/>
                    </a:p>
                  </a:txBody>
                  <a:tcPr marL="72000" marR="0" anchor="ctr"/>
                </a:tc>
                <a:extLst>
                  <a:ext uri="{0D108BD9-81ED-4DB2-BD59-A6C34878D82A}">
                    <a16:rowId xmlns:a16="http://schemas.microsoft.com/office/drawing/2014/main" val="2161617491"/>
                  </a:ext>
                </a:extLst>
              </a:tr>
              <a:tr h="925200">
                <a:tc>
                  <a:txBody>
                    <a:bodyPr/>
                    <a:lstStyle/>
                    <a:p>
                      <a:pPr>
                        <a:buNone/>
                      </a:pPr>
                      <a:r>
                        <a:rPr lang="en-US" b="1" noProof="0" dirty="0"/>
                        <a:t>Idea</a:t>
                      </a:r>
                    </a:p>
                  </a:txBody>
                  <a:tcPr anchor="ctr"/>
                </a:tc>
                <a:tc>
                  <a:txBody>
                    <a:bodyPr/>
                    <a:lstStyle/>
                    <a:p>
                      <a:pPr>
                        <a:buNone/>
                      </a:pPr>
                      <a:r>
                        <a:rPr lang="en-US" noProof="0" dirty="0"/>
                        <a:t>Model learns using pre-defined or engineered features</a:t>
                      </a:r>
                    </a:p>
                  </a:txBody>
                  <a:tcPr marL="72000" marR="0" anchor="ctr"/>
                </a:tc>
                <a:extLst>
                  <a:ext uri="{0D108BD9-81ED-4DB2-BD59-A6C34878D82A}">
                    <a16:rowId xmlns:a16="http://schemas.microsoft.com/office/drawing/2014/main" val="3141001437"/>
                  </a:ext>
                </a:extLst>
              </a:tr>
              <a:tr h="1332000">
                <a:tc>
                  <a:txBody>
                    <a:bodyPr/>
                    <a:lstStyle/>
                    <a:p>
                      <a:pPr>
                        <a:buNone/>
                      </a:pPr>
                      <a:r>
                        <a:rPr lang="en-US" b="1" noProof="0" dirty="0"/>
                        <a:t>Pipeline</a:t>
                      </a:r>
                      <a:endParaRPr lang="en-US" noProof="0" dirty="0"/>
                    </a:p>
                  </a:txBody>
                  <a:tcPr anchor="ctr"/>
                </a:tc>
                <a:tc>
                  <a:txBody>
                    <a:bodyPr/>
                    <a:lstStyle/>
                    <a:p>
                      <a:pPr>
                        <a:buNone/>
                      </a:pPr>
                      <a:endParaRPr lang="en-US" noProof="0" dirty="0"/>
                    </a:p>
                  </a:txBody>
                  <a:tcPr marL="72000" marR="0" anchor="ctr"/>
                </a:tc>
                <a:extLst>
                  <a:ext uri="{0D108BD9-81ED-4DB2-BD59-A6C34878D82A}">
                    <a16:rowId xmlns:a16="http://schemas.microsoft.com/office/drawing/2014/main" val="570202547"/>
                  </a:ext>
                </a:extLst>
              </a:tr>
            </a:tbl>
          </a:graphicData>
        </a:graphic>
      </p:graphicFrame>
      <p:pic>
        <p:nvPicPr>
          <p:cNvPr id="14" name="Picture 13">
            <a:extLst>
              <a:ext uri="{FF2B5EF4-FFF2-40B4-BE49-F238E27FC236}">
                <a16:creationId xmlns:a16="http://schemas.microsoft.com/office/drawing/2014/main" id="{05D43604-82C9-DEE9-7BA0-6E6D7D4DDC41}"/>
              </a:ext>
            </a:extLst>
          </p:cNvPr>
          <p:cNvPicPr>
            <a:picLocks noChangeAspect="1"/>
          </p:cNvPicPr>
          <p:nvPr/>
        </p:nvPicPr>
        <p:blipFill>
          <a:blip r:embed="rId3"/>
          <a:srcRect t="5543" b="48208"/>
          <a:stretch>
            <a:fillRect/>
          </a:stretch>
        </p:blipFill>
        <p:spPr>
          <a:xfrm>
            <a:off x="4564269" y="4158234"/>
            <a:ext cx="3369060" cy="2232000"/>
          </a:xfrm>
          <a:prstGeom prst="rect">
            <a:avLst/>
          </a:prstGeom>
        </p:spPr>
      </p:pic>
      <p:sp>
        <p:nvSpPr>
          <p:cNvPr id="15" name="TextBox 14">
            <a:extLst>
              <a:ext uri="{FF2B5EF4-FFF2-40B4-BE49-F238E27FC236}">
                <a16:creationId xmlns:a16="http://schemas.microsoft.com/office/drawing/2014/main" id="{28E25307-2AC5-FFE0-BB40-B66DAED89D1B}"/>
              </a:ext>
            </a:extLst>
          </p:cNvPr>
          <p:cNvSpPr txBox="1"/>
          <p:nvPr/>
        </p:nvSpPr>
        <p:spPr>
          <a:xfrm>
            <a:off x="820131" y="1427300"/>
            <a:ext cx="4553253" cy="196267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Develop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spatial MAP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street-level conditions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explain them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same as before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Approach: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Feature learning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8" name="Group 27">
            <a:extLst>
              <a:ext uri="{FF2B5EF4-FFF2-40B4-BE49-F238E27FC236}">
                <a16:creationId xmlns:a16="http://schemas.microsoft.com/office/drawing/2014/main" id="{91830367-36ED-633D-6817-9510CAC0478D}"/>
              </a:ext>
            </a:extLst>
          </p:cNvPr>
          <p:cNvGrpSpPr/>
          <p:nvPr/>
        </p:nvGrpSpPr>
        <p:grpSpPr>
          <a:xfrm>
            <a:off x="7003307" y="2299063"/>
            <a:ext cx="4651990" cy="1244682"/>
            <a:chOff x="6682101" y="3080298"/>
            <a:chExt cx="4651990" cy="1244682"/>
          </a:xfrm>
        </p:grpSpPr>
        <p:sp>
          <p:nvSpPr>
            <p:cNvPr id="5" name="Data 4">
              <a:extLst>
                <a:ext uri="{FF2B5EF4-FFF2-40B4-BE49-F238E27FC236}">
                  <a16:creationId xmlns:a16="http://schemas.microsoft.com/office/drawing/2014/main" id="{A88DE9B0-3277-A58E-2785-6EB697614178}"/>
                </a:ext>
              </a:extLst>
            </p:cNvPr>
            <p:cNvSpPr/>
            <p:nvPr/>
          </p:nvSpPr>
          <p:spPr>
            <a:xfrm>
              <a:off x="6682101" y="3080298"/>
              <a:ext cx="914401"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Raw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6" name="Rectangle 5">
              <a:extLst>
                <a:ext uri="{FF2B5EF4-FFF2-40B4-BE49-F238E27FC236}">
                  <a16:creationId xmlns:a16="http://schemas.microsoft.com/office/drawing/2014/main" id="{18C65EA6-57AD-5D88-020F-219599976801}"/>
                </a:ext>
              </a:extLst>
            </p:cNvPr>
            <p:cNvSpPr/>
            <p:nvPr/>
          </p:nvSpPr>
          <p:spPr>
            <a:xfrm>
              <a:off x="7798296" y="3080298"/>
              <a:ext cx="914401" cy="514551"/>
            </a:xfrm>
            <a:prstGeom prst="rec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Feature extraction</a:t>
              </a:r>
            </a:p>
          </p:txBody>
        </p:sp>
        <p:sp>
          <p:nvSpPr>
            <p:cNvPr id="8" name="Data 7">
              <a:extLst>
                <a:ext uri="{FF2B5EF4-FFF2-40B4-BE49-F238E27FC236}">
                  <a16:creationId xmlns:a16="http://schemas.microsoft.com/office/drawing/2014/main" id="{8B583701-B6BB-094D-FEC7-27533F0AB1B0}"/>
                </a:ext>
              </a:extLst>
            </p:cNvPr>
            <p:cNvSpPr/>
            <p:nvPr/>
          </p:nvSpPr>
          <p:spPr>
            <a:xfrm>
              <a:off x="8914492" y="3080299"/>
              <a:ext cx="1071278"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Struct.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cxnSp>
          <p:nvCxnSpPr>
            <p:cNvPr id="9" name="Straight Arrow Connector 8">
              <a:extLst>
                <a:ext uri="{FF2B5EF4-FFF2-40B4-BE49-F238E27FC236}">
                  <a16:creationId xmlns:a16="http://schemas.microsoft.com/office/drawing/2014/main" id="{3ABB69D3-B9BD-4BD6-C213-EC853D385B3C}"/>
                </a:ext>
              </a:extLst>
            </p:cNvPr>
            <p:cNvCxnSpPr>
              <a:cxnSpLocks/>
              <a:stCxn id="5" idx="5"/>
              <a:endCxn id="6" idx="1"/>
            </p:cNvCxnSpPr>
            <p:nvPr/>
          </p:nvCxnSpPr>
          <p:spPr>
            <a:xfrm>
              <a:off x="7505062" y="3337574"/>
              <a:ext cx="2932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198D92-0B9F-9755-4E64-6F380D81C595}"/>
                </a:ext>
              </a:extLst>
            </p:cNvPr>
            <p:cNvCxnSpPr>
              <a:cxnSpLocks/>
              <a:stCxn id="6" idx="3"/>
              <a:endCxn id="8" idx="2"/>
            </p:cNvCxnSpPr>
            <p:nvPr/>
          </p:nvCxnSpPr>
          <p:spPr>
            <a:xfrm>
              <a:off x="8712697" y="3337574"/>
              <a:ext cx="30892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6429A32-6B9A-977F-1CEF-4C70A3405F2C}"/>
                </a:ext>
              </a:extLst>
            </p:cNvPr>
            <p:cNvSpPr/>
            <p:nvPr/>
          </p:nvSpPr>
          <p:spPr>
            <a:xfrm>
              <a:off x="10187565" y="3080298"/>
              <a:ext cx="679617" cy="514551"/>
            </a:xfrm>
            <a:prstGeom prst="rec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21" name="Data 20">
              <a:extLst>
                <a:ext uri="{FF2B5EF4-FFF2-40B4-BE49-F238E27FC236}">
                  <a16:creationId xmlns:a16="http://schemas.microsoft.com/office/drawing/2014/main" id="{1677DECA-62D3-7939-FEC5-8F2D7D8D4C4C}"/>
                </a:ext>
              </a:extLst>
            </p:cNvPr>
            <p:cNvSpPr/>
            <p:nvPr/>
          </p:nvSpPr>
          <p:spPr>
            <a:xfrm>
              <a:off x="9720654" y="3810429"/>
              <a:ext cx="1613437"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Prediction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Inference</a:t>
              </a:r>
            </a:p>
          </p:txBody>
        </p:sp>
        <p:cxnSp>
          <p:nvCxnSpPr>
            <p:cNvPr id="22" name="Straight Arrow Connector 21">
              <a:extLst>
                <a:ext uri="{FF2B5EF4-FFF2-40B4-BE49-F238E27FC236}">
                  <a16:creationId xmlns:a16="http://schemas.microsoft.com/office/drawing/2014/main" id="{30355D6E-414E-1DA8-A4F2-E1576A0F5014}"/>
                </a:ext>
              </a:extLst>
            </p:cNvPr>
            <p:cNvCxnSpPr>
              <a:cxnSpLocks/>
              <a:stCxn id="8" idx="5"/>
              <a:endCxn id="19" idx="1"/>
            </p:cNvCxnSpPr>
            <p:nvPr/>
          </p:nvCxnSpPr>
          <p:spPr>
            <a:xfrm flipV="1">
              <a:off x="9878642" y="3337574"/>
              <a:ext cx="30892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BE3E251-7E2E-AB9F-C026-88FD1279793B}"/>
                </a:ext>
              </a:extLst>
            </p:cNvPr>
            <p:cNvCxnSpPr>
              <a:cxnSpLocks/>
              <a:stCxn id="19" idx="2"/>
              <a:endCxn id="21" idx="1"/>
            </p:cNvCxnSpPr>
            <p:nvPr/>
          </p:nvCxnSpPr>
          <p:spPr>
            <a:xfrm flipH="1">
              <a:off x="10527373" y="3594849"/>
              <a:ext cx="1" cy="2155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0CE51AE2-A8EB-D87C-927F-E0D490E4372D}"/>
              </a:ext>
            </a:extLst>
          </p:cNvPr>
          <p:cNvPicPr>
            <a:picLocks noChangeAspect="1"/>
          </p:cNvPicPr>
          <p:nvPr/>
        </p:nvPicPr>
        <p:blipFill>
          <a:blip r:embed="rId4"/>
          <a:stretch>
            <a:fillRect/>
          </a:stretch>
        </p:blipFill>
        <p:spPr>
          <a:xfrm>
            <a:off x="8249902" y="4158234"/>
            <a:ext cx="3385200" cy="2232000"/>
          </a:xfrm>
          <a:prstGeom prst="rect">
            <a:avLst/>
          </a:prstGeom>
        </p:spPr>
      </p:pic>
      <p:sp>
        <p:nvSpPr>
          <p:cNvPr id="16" name="Rounded Rectangle 15">
            <a:extLst>
              <a:ext uri="{FF2B5EF4-FFF2-40B4-BE49-F238E27FC236}">
                <a16:creationId xmlns:a16="http://schemas.microsoft.com/office/drawing/2014/main" id="{B84EB8FC-5F37-4B09-DC68-A75C1FB6E0D0}"/>
              </a:ext>
            </a:extLst>
          </p:cNvPr>
          <p:cNvSpPr/>
          <p:nvPr/>
        </p:nvSpPr>
        <p:spPr>
          <a:xfrm>
            <a:off x="6928175" y="2232950"/>
            <a:ext cx="3478765" cy="658639"/>
          </a:xfrm>
          <a:prstGeom prst="roundRect">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E77DA090-E7CC-4D7B-3CAB-14F813798422}"/>
              </a:ext>
            </a:extLst>
          </p:cNvPr>
          <p:cNvSpPr/>
          <p:nvPr/>
        </p:nvSpPr>
        <p:spPr>
          <a:xfrm>
            <a:off x="820131" y="3972991"/>
            <a:ext cx="10922833" cy="2643389"/>
          </a:xfrm>
          <a:prstGeom prst="rect">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descr="A row of houses with bicycles and a scooter&#10;&#10;AI-generated content may be incorrect.">
            <a:extLst>
              <a:ext uri="{FF2B5EF4-FFF2-40B4-BE49-F238E27FC236}">
                <a16:creationId xmlns:a16="http://schemas.microsoft.com/office/drawing/2014/main" id="{1BF53A05-C724-3070-C4B4-AD916C099CAA}"/>
              </a:ext>
            </a:extLst>
          </p:cNvPr>
          <p:cNvPicPr>
            <a:picLocks noChangeAspect="1"/>
          </p:cNvPicPr>
          <p:nvPr/>
        </p:nvPicPr>
        <p:blipFill>
          <a:blip r:embed="rId5"/>
          <a:stretch>
            <a:fillRect/>
          </a:stretch>
        </p:blipFill>
        <p:spPr>
          <a:xfrm>
            <a:off x="892237" y="4158234"/>
            <a:ext cx="3369060" cy="2232000"/>
          </a:xfrm>
          <a:prstGeom prst="rect">
            <a:avLst/>
          </a:prstGeom>
        </p:spPr>
      </p:pic>
      <p:cxnSp>
        <p:nvCxnSpPr>
          <p:cNvPr id="20" name="Straight Arrow Connector 19">
            <a:extLst>
              <a:ext uri="{FF2B5EF4-FFF2-40B4-BE49-F238E27FC236}">
                <a16:creationId xmlns:a16="http://schemas.microsoft.com/office/drawing/2014/main" id="{CC5AF98C-DAF6-B24D-6528-393E89C888CE}"/>
              </a:ext>
            </a:extLst>
          </p:cNvPr>
          <p:cNvCxnSpPr>
            <a:cxnSpLocks/>
          </p:cNvCxnSpPr>
          <p:nvPr/>
        </p:nvCxnSpPr>
        <p:spPr>
          <a:xfrm>
            <a:off x="4272983" y="5266588"/>
            <a:ext cx="2932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4B5328-C71A-AF08-6854-0EC2ECB47BAA}"/>
              </a:ext>
            </a:extLst>
          </p:cNvPr>
          <p:cNvCxnSpPr>
            <a:cxnSpLocks/>
          </p:cNvCxnSpPr>
          <p:nvPr/>
        </p:nvCxnSpPr>
        <p:spPr>
          <a:xfrm>
            <a:off x="7933329" y="5266588"/>
            <a:ext cx="2932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371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FD7C6-195C-29C1-DDBD-A4B2711ACBE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46C0831-A138-3DF1-A8CD-27F48F4BCB8B}"/>
              </a:ext>
            </a:extLst>
          </p:cNvPr>
          <p:cNvPicPr>
            <a:picLocks noChangeAspect="1"/>
          </p:cNvPicPr>
          <p:nvPr/>
        </p:nvPicPr>
        <p:blipFill>
          <a:blip r:embed="rId3"/>
          <a:srcRect/>
          <a:stretch/>
        </p:blipFill>
        <p:spPr>
          <a:xfrm>
            <a:off x="856564" y="1653444"/>
            <a:ext cx="3479800" cy="5105400"/>
          </a:xfrm>
          <a:prstGeom prst="rect">
            <a:avLst/>
          </a:prstGeom>
        </p:spPr>
      </p:pic>
      <p:sp>
        <p:nvSpPr>
          <p:cNvPr id="7" name="Title 1">
            <a:extLst>
              <a:ext uri="{FF2B5EF4-FFF2-40B4-BE49-F238E27FC236}">
                <a16:creationId xmlns:a16="http://schemas.microsoft.com/office/drawing/2014/main" id="{8B20A011-B373-6520-B14E-CBBD93387CA1}"/>
              </a:ext>
            </a:extLst>
          </p:cNvPr>
          <p:cNvSpPr>
            <a:spLocks noGrp="1"/>
          </p:cNvSpPr>
          <p:nvPr>
            <p:ph type="title"/>
          </p:nvPr>
        </p:nvSpPr>
        <p:spPr>
          <a:xfrm>
            <a:off x="820132" y="284300"/>
            <a:ext cx="11020354" cy="1143000"/>
          </a:xfrm>
        </p:spPr>
        <p:txBody>
          <a:bodyPr/>
          <a:lstStyle/>
          <a:p>
            <a:r>
              <a:rPr lang="en-US" noProof="0" dirty="0"/>
              <a:t>Results</a:t>
            </a:r>
          </a:p>
        </p:txBody>
      </p:sp>
      <p:grpSp>
        <p:nvGrpSpPr>
          <p:cNvPr id="3" name="Group 2">
            <a:extLst>
              <a:ext uri="{FF2B5EF4-FFF2-40B4-BE49-F238E27FC236}">
                <a16:creationId xmlns:a16="http://schemas.microsoft.com/office/drawing/2014/main" id="{310CB809-F0B7-9831-6CDB-8668E1860336}"/>
              </a:ext>
            </a:extLst>
          </p:cNvPr>
          <p:cNvGrpSpPr/>
          <p:nvPr/>
        </p:nvGrpSpPr>
        <p:grpSpPr>
          <a:xfrm>
            <a:off x="6327060" y="989450"/>
            <a:ext cx="5802862" cy="5801372"/>
            <a:chOff x="6327060" y="989450"/>
            <a:chExt cx="5802862" cy="5801372"/>
          </a:xfrm>
        </p:grpSpPr>
        <p:pic>
          <p:nvPicPr>
            <p:cNvPr id="5" name="Picture 4">
              <a:extLst>
                <a:ext uri="{FF2B5EF4-FFF2-40B4-BE49-F238E27FC236}">
                  <a16:creationId xmlns:a16="http://schemas.microsoft.com/office/drawing/2014/main" id="{56CE9768-8523-C632-A018-A3C12D139FEB}"/>
                </a:ext>
              </a:extLst>
            </p:cNvPr>
            <p:cNvPicPr>
              <a:picLocks/>
            </p:cNvPicPr>
            <p:nvPr/>
          </p:nvPicPr>
          <p:blipFill>
            <a:blip r:embed="rId4"/>
            <a:srcRect t="868" b="796"/>
            <a:stretch>
              <a:fillRect/>
            </a:stretch>
          </p:blipFill>
          <p:spPr>
            <a:xfrm>
              <a:off x="9248624" y="989450"/>
              <a:ext cx="2880000" cy="1918800"/>
            </a:xfrm>
            <a:prstGeom prst="rect">
              <a:avLst/>
            </a:prstGeom>
          </p:spPr>
        </p:pic>
        <p:pic>
          <p:nvPicPr>
            <p:cNvPr id="6" name="Picture 5">
              <a:extLst>
                <a:ext uri="{FF2B5EF4-FFF2-40B4-BE49-F238E27FC236}">
                  <a16:creationId xmlns:a16="http://schemas.microsoft.com/office/drawing/2014/main" id="{AD05FC10-AF2F-4726-F813-2390EDED70A9}"/>
                </a:ext>
              </a:extLst>
            </p:cNvPr>
            <p:cNvPicPr>
              <a:picLocks/>
            </p:cNvPicPr>
            <p:nvPr/>
          </p:nvPicPr>
          <p:blipFill>
            <a:blip r:embed="rId5"/>
            <a:srcRect t="887" b="534"/>
            <a:stretch>
              <a:fillRect/>
            </a:stretch>
          </p:blipFill>
          <p:spPr>
            <a:xfrm>
              <a:off x="9248624" y="2935251"/>
              <a:ext cx="2880000" cy="1918800"/>
            </a:xfrm>
            <a:prstGeom prst="rect">
              <a:avLst/>
            </a:prstGeom>
          </p:spPr>
        </p:pic>
        <p:pic>
          <p:nvPicPr>
            <p:cNvPr id="8" name="Picture 7">
              <a:extLst>
                <a:ext uri="{FF2B5EF4-FFF2-40B4-BE49-F238E27FC236}">
                  <a16:creationId xmlns:a16="http://schemas.microsoft.com/office/drawing/2014/main" id="{08C39E57-6568-005D-3491-7F7BA74D655C}"/>
                </a:ext>
              </a:extLst>
            </p:cNvPr>
            <p:cNvPicPr>
              <a:picLocks/>
            </p:cNvPicPr>
            <p:nvPr/>
          </p:nvPicPr>
          <p:blipFill>
            <a:blip r:embed="rId6"/>
            <a:srcRect t="1234" b="919"/>
            <a:stretch>
              <a:fillRect/>
            </a:stretch>
          </p:blipFill>
          <p:spPr>
            <a:xfrm>
              <a:off x="9248624" y="4872022"/>
              <a:ext cx="2881298" cy="1918800"/>
            </a:xfrm>
            <a:prstGeom prst="rect">
              <a:avLst/>
            </a:prstGeom>
          </p:spPr>
        </p:pic>
        <p:pic>
          <p:nvPicPr>
            <p:cNvPr id="9" name="Picture 8" descr="A row of houses with bicycles and a scooter&#10;&#10;AI-generated content may be incorrect.">
              <a:extLst>
                <a:ext uri="{FF2B5EF4-FFF2-40B4-BE49-F238E27FC236}">
                  <a16:creationId xmlns:a16="http://schemas.microsoft.com/office/drawing/2014/main" id="{C69E9B90-7740-D072-0A34-9301DEB6AC10}"/>
                </a:ext>
              </a:extLst>
            </p:cNvPr>
            <p:cNvPicPr>
              <a:picLocks/>
            </p:cNvPicPr>
            <p:nvPr/>
          </p:nvPicPr>
          <p:blipFill>
            <a:blip r:embed="rId7"/>
            <a:stretch>
              <a:fillRect/>
            </a:stretch>
          </p:blipFill>
          <p:spPr>
            <a:xfrm>
              <a:off x="6327060" y="989450"/>
              <a:ext cx="2880000" cy="1918800"/>
            </a:xfrm>
            <a:prstGeom prst="rect">
              <a:avLst/>
            </a:prstGeom>
          </p:spPr>
        </p:pic>
        <p:pic>
          <p:nvPicPr>
            <p:cNvPr id="10" name="Picture 9" descr="A street with trees and cars&#10;&#10;AI-generated content may be incorrect.">
              <a:extLst>
                <a:ext uri="{FF2B5EF4-FFF2-40B4-BE49-F238E27FC236}">
                  <a16:creationId xmlns:a16="http://schemas.microsoft.com/office/drawing/2014/main" id="{D5AFDA85-501D-83DA-CE9D-4E9D5D7EAC5B}"/>
                </a:ext>
              </a:extLst>
            </p:cNvPr>
            <p:cNvPicPr>
              <a:picLocks/>
            </p:cNvPicPr>
            <p:nvPr/>
          </p:nvPicPr>
          <p:blipFill>
            <a:blip r:embed="rId8"/>
            <a:stretch>
              <a:fillRect/>
            </a:stretch>
          </p:blipFill>
          <p:spPr>
            <a:xfrm>
              <a:off x="6327060" y="2935251"/>
              <a:ext cx="2880000" cy="1918800"/>
            </a:xfrm>
            <a:prstGeom prst="rect">
              <a:avLst/>
            </a:prstGeom>
          </p:spPr>
        </p:pic>
        <p:pic>
          <p:nvPicPr>
            <p:cNvPr id="11" name="Picture 10" descr="A street light next to a fence&#10;&#10;AI-generated content may be incorrect.">
              <a:extLst>
                <a:ext uri="{FF2B5EF4-FFF2-40B4-BE49-F238E27FC236}">
                  <a16:creationId xmlns:a16="http://schemas.microsoft.com/office/drawing/2014/main" id="{A49460A3-F20A-C139-3772-2A6324A4B3D7}"/>
                </a:ext>
              </a:extLst>
            </p:cNvPr>
            <p:cNvPicPr>
              <a:picLocks/>
            </p:cNvPicPr>
            <p:nvPr/>
          </p:nvPicPr>
          <p:blipFill>
            <a:blip r:embed="rId9"/>
            <a:stretch>
              <a:fillRect/>
            </a:stretch>
          </p:blipFill>
          <p:spPr>
            <a:xfrm>
              <a:off x="6327060" y="4872022"/>
              <a:ext cx="2880000" cy="1918800"/>
            </a:xfrm>
            <a:prstGeom prst="rect">
              <a:avLst/>
            </a:prstGeom>
          </p:spPr>
        </p:pic>
      </p:grpSp>
      <p:sp>
        <p:nvSpPr>
          <p:cNvPr id="17" name="Rounded Rectangle 16">
            <a:extLst>
              <a:ext uri="{FF2B5EF4-FFF2-40B4-BE49-F238E27FC236}">
                <a16:creationId xmlns:a16="http://schemas.microsoft.com/office/drawing/2014/main" id="{3BBD86A2-2E05-CFF0-BE03-10CE2B0BC551}"/>
              </a:ext>
            </a:extLst>
          </p:cNvPr>
          <p:cNvSpPr/>
          <p:nvPr/>
        </p:nvSpPr>
        <p:spPr>
          <a:xfrm>
            <a:off x="3031335" y="4340506"/>
            <a:ext cx="532632" cy="2418338"/>
          </a:xfrm>
          <a:prstGeom prst="roundRect">
            <a:avLst/>
          </a:prstGeom>
          <a:noFill/>
          <a:ln w="28575">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5E3AB28-817E-DEBD-9848-0D3D5CDB64E5}"/>
              </a:ext>
            </a:extLst>
          </p:cNvPr>
          <p:cNvSpPr txBox="1"/>
          <p:nvPr/>
        </p:nvSpPr>
        <p:spPr>
          <a:xfrm>
            <a:off x="4336364" y="3894651"/>
            <a:ext cx="1581912" cy="111556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34B050"/>
                </a:solidFill>
                <a:effectLst/>
                <a:uLnTx/>
                <a:uFillTx/>
                <a:latin typeface="Calibri" panose="020F0502020204030204"/>
                <a:ea typeface="+mn-ea"/>
                <a:cs typeface="+mn-cs"/>
              </a:rPr>
              <a:t>Interpretable visual preference parameters</a:t>
            </a:r>
          </a:p>
        </p:txBody>
      </p:sp>
      <p:pic>
        <p:nvPicPr>
          <p:cNvPr id="12" name="Picture 11">
            <a:extLst>
              <a:ext uri="{FF2B5EF4-FFF2-40B4-BE49-F238E27FC236}">
                <a16:creationId xmlns:a16="http://schemas.microsoft.com/office/drawing/2014/main" id="{7DE2D29B-7E41-D67F-DFBB-8952C4247933}"/>
              </a:ext>
            </a:extLst>
          </p:cNvPr>
          <p:cNvPicPr>
            <a:picLocks noChangeAspect="1"/>
          </p:cNvPicPr>
          <p:nvPr/>
        </p:nvPicPr>
        <p:blipFill>
          <a:blip r:embed="rId10"/>
          <a:stretch>
            <a:fillRect/>
          </a:stretch>
        </p:blipFill>
        <p:spPr>
          <a:xfrm>
            <a:off x="5590516" y="4092115"/>
            <a:ext cx="598638" cy="598638"/>
          </a:xfrm>
          <a:prstGeom prst="rect">
            <a:avLst/>
          </a:prstGeom>
        </p:spPr>
      </p:pic>
    </p:spTree>
    <p:extLst>
      <p:ext uri="{BB962C8B-B14F-4D97-AF65-F5344CB8AC3E}">
        <p14:creationId xmlns:p14="http://schemas.microsoft.com/office/powerpoint/2010/main" val="73012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73B7B-39B4-CD6A-5A81-EB91D0553F7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1C0412D-B6C6-9FA3-A856-EDD71E07B5D7}"/>
              </a:ext>
            </a:extLst>
          </p:cNvPr>
          <p:cNvSpPr>
            <a:spLocks noGrp="1"/>
          </p:cNvSpPr>
          <p:nvPr>
            <p:ph type="title"/>
          </p:nvPr>
        </p:nvSpPr>
        <p:spPr>
          <a:xfrm>
            <a:off x="820132" y="284300"/>
            <a:ext cx="11020354" cy="1143000"/>
          </a:xfrm>
        </p:spPr>
        <p:txBody>
          <a:bodyPr>
            <a:normAutofit fontScale="90000"/>
          </a:bodyPr>
          <a:lstStyle/>
          <a:p>
            <a:r>
              <a:rPr lang="en-US" noProof="0" dirty="0"/>
              <a:t>Model</a:t>
            </a:r>
            <a:br>
              <a:rPr lang="en-US" noProof="0" dirty="0"/>
            </a:br>
            <a:r>
              <a:rPr lang="en-US" noProof="0" dirty="0"/>
              <a:t>Applications</a:t>
            </a:r>
          </a:p>
        </p:txBody>
      </p:sp>
      <p:sp>
        <p:nvSpPr>
          <p:cNvPr id="4" name="TextBox 3">
            <a:extLst>
              <a:ext uri="{FF2B5EF4-FFF2-40B4-BE49-F238E27FC236}">
                <a16:creationId xmlns:a16="http://schemas.microsoft.com/office/drawing/2014/main" id="{58F3BEEE-3E32-D1D5-A5BB-FF595417A905}"/>
              </a:ext>
            </a:extLst>
          </p:cNvPr>
          <p:cNvSpPr txBox="1"/>
          <p:nvPr/>
        </p:nvSpPr>
        <p:spPr>
          <a:xfrm>
            <a:off x="820132" y="1625600"/>
            <a:ext cx="3599468" cy="1410208"/>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Spatial mapping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estimated model can be used to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map</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street-level conditions spatially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2AB9159-5321-176B-B106-210CDC961821}"/>
              </a:ext>
            </a:extLst>
          </p:cNvPr>
          <p:cNvPicPr>
            <a:picLocks noChangeAspect="1"/>
          </p:cNvPicPr>
          <p:nvPr/>
        </p:nvPicPr>
        <p:blipFill>
          <a:blip r:embed="rId3"/>
          <a:stretch>
            <a:fillRect/>
          </a:stretch>
        </p:blipFill>
        <p:spPr>
          <a:xfrm>
            <a:off x="4419600" y="847119"/>
            <a:ext cx="7772400" cy="5966365"/>
          </a:xfrm>
          <a:prstGeom prst="rect">
            <a:avLst/>
          </a:prstGeom>
        </p:spPr>
      </p:pic>
      <p:sp>
        <p:nvSpPr>
          <p:cNvPr id="5" name="TextBox 4">
            <a:extLst>
              <a:ext uri="{FF2B5EF4-FFF2-40B4-BE49-F238E27FC236}">
                <a16:creationId xmlns:a16="http://schemas.microsoft.com/office/drawing/2014/main" id="{5EA756A7-3851-CFE7-0DDE-9118FD63DFD9}"/>
              </a:ext>
            </a:extLst>
          </p:cNvPr>
          <p:cNvSpPr txBox="1"/>
          <p:nvPr/>
        </p:nvSpPr>
        <p:spPr>
          <a:xfrm>
            <a:off x="820132" y="3255478"/>
            <a:ext cx="345926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Use-case: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Enable municipalities to identify problematic areas (and their underlying causes)</a:t>
            </a:r>
          </a:p>
        </p:txBody>
      </p:sp>
    </p:spTree>
    <p:extLst>
      <p:ext uri="{BB962C8B-B14F-4D97-AF65-F5344CB8AC3E}">
        <p14:creationId xmlns:p14="http://schemas.microsoft.com/office/powerpoint/2010/main" val="2149878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36B0-9A4C-9F70-E95D-CCF1625652A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928BAF8-0D0F-CA5A-6231-D958F847E3BA}"/>
              </a:ext>
            </a:extLst>
          </p:cNvPr>
          <p:cNvSpPr txBox="1"/>
          <p:nvPr/>
        </p:nvSpPr>
        <p:spPr>
          <a:xfrm>
            <a:off x="820132" y="1625599"/>
            <a:ext cx="3599468" cy="1456647"/>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estimated model can be used to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simulate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the impact of a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visual policy intervention</a:t>
            </a:r>
          </a:p>
        </p:txBody>
      </p:sp>
      <p:pic>
        <p:nvPicPr>
          <p:cNvPr id="1026" name="Picture 2">
            <a:extLst>
              <a:ext uri="{FF2B5EF4-FFF2-40B4-BE49-F238E27FC236}">
                <a16:creationId xmlns:a16="http://schemas.microsoft.com/office/drawing/2014/main" id="{374E2AA9-1B92-4EF9-3594-85CD3D0B5A29}"/>
              </a:ext>
            </a:extLst>
          </p:cNvPr>
          <p:cNvPicPr>
            <a:picLocks noChangeAspect="1" noChangeArrowheads="1"/>
          </p:cNvPicPr>
          <p:nvPr/>
        </p:nvPicPr>
        <p:blipFill rotWithShape="1">
          <a:blip r:embed="rId3"/>
          <a:srcRect l="29241" t="31534" r="15588" b="35991"/>
          <a:stretch>
            <a:fillRect/>
          </a:stretch>
        </p:blipFill>
        <p:spPr bwMode="auto">
          <a:xfrm>
            <a:off x="5098384" y="284300"/>
            <a:ext cx="5342248" cy="3144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B581ECF-BF71-DF6B-4779-39D812586F81}"/>
              </a:ext>
            </a:extLst>
          </p:cNvPr>
          <p:cNvPicPr>
            <a:picLocks noChangeAspect="1" noChangeArrowheads="1"/>
          </p:cNvPicPr>
          <p:nvPr/>
        </p:nvPicPr>
        <p:blipFill rotWithShape="1">
          <a:blip r:embed="rId4"/>
          <a:srcRect l="30168" t="31256" r="14661" b="36268"/>
          <a:stretch>
            <a:fillRect/>
          </a:stretch>
        </p:blipFill>
        <p:spPr bwMode="auto">
          <a:xfrm>
            <a:off x="5098381" y="3615698"/>
            <a:ext cx="5342250" cy="31446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1DDE6F-2A67-1DC3-36E2-7D9E3B5BDC11}"/>
              </a:ext>
            </a:extLst>
          </p:cNvPr>
          <p:cNvSpPr txBox="1"/>
          <p:nvPr/>
        </p:nvSpPr>
        <p:spPr>
          <a:xfrm>
            <a:off x="820132" y="3082246"/>
            <a:ext cx="3854610" cy="36781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Use-case: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municipality needs to place new electric substations for the energy transition.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How much are people willing to pay for a more compact design?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Pass both images through the estimated model to obtain utilities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the Willingness-to-Pay to overcome the utility difference</a:t>
            </a:r>
          </a:p>
        </p:txBody>
      </p:sp>
      <p:sp>
        <p:nvSpPr>
          <p:cNvPr id="6" name="Title 1">
            <a:extLst>
              <a:ext uri="{FF2B5EF4-FFF2-40B4-BE49-F238E27FC236}">
                <a16:creationId xmlns:a16="http://schemas.microsoft.com/office/drawing/2014/main" id="{58EAC79F-D3DD-DE2F-1CB2-66D212E5FE27}"/>
              </a:ext>
            </a:extLst>
          </p:cNvPr>
          <p:cNvSpPr txBox="1">
            <a:spLocks/>
          </p:cNvSpPr>
          <p:nvPr/>
        </p:nvSpPr>
        <p:spPr>
          <a:xfrm>
            <a:off x="820132" y="284300"/>
            <a:ext cx="11020354" cy="114300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Model</a:t>
            </a:r>
            <a:b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Applications</a:t>
            </a:r>
          </a:p>
        </p:txBody>
      </p:sp>
    </p:spTree>
    <p:extLst>
      <p:ext uri="{BB962C8B-B14F-4D97-AF65-F5344CB8AC3E}">
        <p14:creationId xmlns:p14="http://schemas.microsoft.com/office/powerpoint/2010/main" val="682357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alpha val="45855"/>
          </a:schemeClr>
        </a:solidFill>
        <a:effectLst/>
      </p:bgPr>
    </p:bg>
    <p:spTree>
      <p:nvGrpSpPr>
        <p:cNvPr id="1" name="">
          <a:extLst>
            <a:ext uri="{FF2B5EF4-FFF2-40B4-BE49-F238E27FC236}">
              <a16:creationId xmlns:a16="http://schemas.microsoft.com/office/drawing/2014/main" id="{37927ADB-838E-0B94-7988-1E7F3AF74B5A}"/>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665FB97F-43A6-B36F-841B-DA48B0572736}"/>
              </a:ext>
            </a:extLst>
          </p:cNvPr>
          <p:cNvPicPr>
            <a:picLocks noChangeAspect="1" noChangeArrowheads="1"/>
          </p:cNvPicPr>
          <p:nvPr/>
        </p:nvPicPr>
        <p:blipFill>
          <a:blip r:embed="rId3"/>
          <a:srcRect t="4932" b="4932"/>
          <a:stretch/>
        </p:blipFill>
        <p:spPr bwMode="auto">
          <a:xfrm>
            <a:off x="5121712" y="3615698"/>
            <a:ext cx="5290376" cy="31446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C0028D5-278B-C35C-84D9-80FED0130E78}"/>
              </a:ext>
            </a:extLst>
          </p:cNvPr>
          <p:cNvSpPr txBox="1"/>
          <p:nvPr/>
        </p:nvSpPr>
        <p:spPr>
          <a:xfrm>
            <a:off x="820132" y="3082247"/>
            <a:ext cx="3854610" cy="36781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Use-case: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municipality needs to place new electric substations for the energy transition.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How much are people willing to pay for a more compact design?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Pass both images through the estimated model to obtain utilities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the Willingness-to-Pay to overcome the utility difference</a:t>
            </a:r>
          </a:p>
        </p:txBody>
      </p:sp>
      <p:grpSp>
        <p:nvGrpSpPr>
          <p:cNvPr id="6" name="Group 5">
            <a:extLst>
              <a:ext uri="{FF2B5EF4-FFF2-40B4-BE49-F238E27FC236}">
                <a16:creationId xmlns:a16="http://schemas.microsoft.com/office/drawing/2014/main" id="{1617F162-7D20-D728-0A9D-E87CEA5004C0}"/>
              </a:ext>
            </a:extLst>
          </p:cNvPr>
          <p:cNvGrpSpPr/>
          <p:nvPr/>
        </p:nvGrpSpPr>
        <p:grpSpPr>
          <a:xfrm>
            <a:off x="5121713" y="284300"/>
            <a:ext cx="5290376" cy="3144700"/>
            <a:chOff x="5121713" y="284300"/>
            <a:chExt cx="5290376" cy="3144700"/>
          </a:xfrm>
        </p:grpSpPr>
        <p:pic>
          <p:nvPicPr>
            <p:cNvPr id="1026" name="Picture 2">
              <a:extLst>
                <a:ext uri="{FF2B5EF4-FFF2-40B4-BE49-F238E27FC236}">
                  <a16:creationId xmlns:a16="http://schemas.microsoft.com/office/drawing/2014/main" id="{F0E2AB3E-BF94-1E5A-FA89-600A4EE44568}"/>
                </a:ext>
              </a:extLst>
            </p:cNvPr>
            <p:cNvPicPr>
              <a:picLocks noChangeAspect="1" noChangeArrowheads="1"/>
            </p:cNvPicPr>
            <p:nvPr/>
          </p:nvPicPr>
          <p:blipFill rotWithShape="1">
            <a:blip r:embed="rId4"/>
            <a:srcRect t="5851" r="971" b="5851"/>
            <a:stretch>
              <a:fillRect/>
            </a:stretch>
          </p:blipFill>
          <p:spPr bwMode="auto">
            <a:xfrm>
              <a:off x="5121713" y="284300"/>
              <a:ext cx="5290376" cy="31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E1A296-F12A-72D4-814D-A3654AF00321}"/>
                </a:ext>
              </a:extLst>
            </p:cNvPr>
            <p:cNvSpPr txBox="1"/>
            <p:nvPr/>
          </p:nvSpPr>
          <p:spPr>
            <a:xfrm>
              <a:off x="6485279" y="2652033"/>
              <a:ext cx="1433015" cy="28319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white">
                      <a:alpha val="71078"/>
                    </a:prstClr>
                  </a:solidFill>
                  <a:effectLst/>
                  <a:uLnTx/>
                  <a:uFillTx/>
                  <a:latin typeface="Arial" panose="020B0604020202020204" pitchFamily="34" charset="0"/>
                  <a:ea typeface="+mn-ea"/>
                  <a:cs typeface="Arial" panose="020B0604020202020204" pitchFamily="34" charset="0"/>
                </a:rPr>
                <a:t>transformer house</a:t>
              </a:r>
            </a:p>
          </p:txBody>
        </p:sp>
      </p:grpSp>
      <p:sp>
        <p:nvSpPr>
          <p:cNvPr id="9" name="Title 1">
            <a:extLst>
              <a:ext uri="{FF2B5EF4-FFF2-40B4-BE49-F238E27FC236}">
                <a16:creationId xmlns:a16="http://schemas.microsoft.com/office/drawing/2014/main" id="{E5301E40-81C2-F113-0E63-69C0217411EC}"/>
              </a:ext>
            </a:extLst>
          </p:cNvPr>
          <p:cNvSpPr txBox="1">
            <a:spLocks/>
          </p:cNvSpPr>
          <p:nvPr/>
        </p:nvSpPr>
        <p:spPr>
          <a:xfrm>
            <a:off x="820132" y="284300"/>
            <a:ext cx="11020354" cy="114300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Model</a:t>
            </a:r>
            <a:b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Applications</a:t>
            </a:r>
          </a:p>
        </p:txBody>
      </p:sp>
      <p:sp>
        <p:nvSpPr>
          <p:cNvPr id="10" name="TextBox 9">
            <a:extLst>
              <a:ext uri="{FF2B5EF4-FFF2-40B4-BE49-F238E27FC236}">
                <a16:creationId xmlns:a16="http://schemas.microsoft.com/office/drawing/2014/main" id="{54885D52-FB65-4E4E-0532-ADC3D386AA56}"/>
              </a:ext>
            </a:extLst>
          </p:cNvPr>
          <p:cNvSpPr txBox="1"/>
          <p:nvPr/>
        </p:nvSpPr>
        <p:spPr>
          <a:xfrm>
            <a:off x="820132" y="1625599"/>
            <a:ext cx="3599468" cy="1456647"/>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estimated model can be used to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simulate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the impact of a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visual policy intervention</a:t>
            </a:r>
          </a:p>
        </p:txBody>
      </p:sp>
    </p:spTree>
    <p:extLst>
      <p:ext uri="{BB962C8B-B14F-4D97-AF65-F5344CB8AC3E}">
        <p14:creationId xmlns:p14="http://schemas.microsoft.com/office/powerpoint/2010/main" val="3425246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Hybrid choice models</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0" y="1080001"/>
            <a:ext cx="9889005" cy="1185797"/>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Hybrid choice models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impose structure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to otherwise fully flexible MLPs, such that they enable obtaining behavioural insights and/or are consistent with normative ideas on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Overview of most popular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aphicFrame>
        <p:nvGraphicFramePr>
          <p:cNvPr id="7" name="Table 6">
            <a:extLst>
              <a:ext uri="{FF2B5EF4-FFF2-40B4-BE49-F238E27FC236}">
                <a16:creationId xmlns:a16="http://schemas.microsoft.com/office/drawing/2014/main" id="{0C15F2FF-634F-1922-ADE2-44A3B51D63C4}"/>
              </a:ext>
            </a:extLst>
          </p:cNvPr>
          <p:cNvGraphicFramePr>
            <a:graphicFrameLocks noGrp="1"/>
          </p:cNvGraphicFramePr>
          <p:nvPr/>
        </p:nvGraphicFramePr>
        <p:xfrm>
          <a:off x="423815" y="2295343"/>
          <a:ext cx="11376000" cy="255016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2818440800"/>
                    </a:ext>
                  </a:extLst>
                </a:gridCol>
                <a:gridCol w="1620000">
                  <a:extLst>
                    <a:ext uri="{9D8B030D-6E8A-4147-A177-3AD203B41FA5}">
                      <a16:colId xmlns:a16="http://schemas.microsoft.com/office/drawing/2014/main" val="744508032"/>
                    </a:ext>
                  </a:extLst>
                </a:gridCol>
                <a:gridCol w="1620000">
                  <a:extLst>
                    <a:ext uri="{9D8B030D-6E8A-4147-A177-3AD203B41FA5}">
                      <a16:colId xmlns:a16="http://schemas.microsoft.com/office/drawing/2014/main" val="2998556150"/>
                    </a:ext>
                  </a:extLst>
                </a:gridCol>
                <a:gridCol w="1620000">
                  <a:extLst>
                    <a:ext uri="{9D8B030D-6E8A-4147-A177-3AD203B41FA5}">
                      <a16:colId xmlns:a16="http://schemas.microsoft.com/office/drawing/2014/main" val="2563881094"/>
                    </a:ext>
                  </a:extLst>
                </a:gridCol>
                <a:gridCol w="1620000">
                  <a:extLst>
                    <a:ext uri="{9D8B030D-6E8A-4147-A177-3AD203B41FA5}">
                      <a16:colId xmlns:a16="http://schemas.microsoft.com/office/drawing/2014/main" val="2717754741"/>
                    </a:ext>
                  </a:extLst>
                </a:gridCol>
                <a:gridCol w="1620000">
                  <a:extLst>
                    <a:ext uri="{9D8B030D-6E8A-4147-A177-3AD203B41FA5}">
                      <a16:colId xmlns:a16="http://schemas.microsoft.com/office/drawing/2014/main" val="3238700168"/>
                    </a:ext>
                  </a:extLst>
                </a:gridCol>
                <a:gridCol w="2052000">
                  <a:extLst>
                    <a:ext uri="{9D8B030D-6E8A-4147-A177-3AD203B41FA5}">
                      <a16:colId xmlns:a16="http://schemas.microsoft.com/office/drawing/2014/main" val="3356277602"/>
                    </a:ext>
                  </a:extLst>
                </a:gridCol>
              </a:tblGrid>
              <a:tr h="330691">
                <a:tc>
                  <a:txBody>
                    <a:bodyPr/>
                    <a:lstStyle/>
                    <a:p>
                      <a:r>
                        <a:rPr lang="en-GB" sz="1600" dirty="0"/>
                        <a:t>Model</a:t>
                      </a:r>
                    </a:p>
                  </a:txBody>
                  <a:tcPr/>
                </a:tc>
                <a:tc>
                  <a:txBody>
                    <a:bodyPr/>
                    <a:lstStyle/>
                    <a:p>
                      <a:pPr algn="ctr"/>
                      <a:r>
                        <a:rPr lang="en-GB" sz="1600" dirty="0"/>
                        <a:t>Consistent with Random Utility Maximisation</a:t>
                      </a:r>
                    </a:p>
                  </a:txBody>
                  <a:tcPr anchor="ctr"/>
                </a:tc>
                <a:tc>
                  <a:txBody>
                    <a:bodyPr/>
                    <a:lstStyle/>
                    <a:p>
                      <a:pPr algn="ctr"/>
                      <a:r>
                        <a:rPr lang="en-GB" sz="1600" dirty="0"/>
                        <a:t>Weights can be interpreted as marginal utilities</a:t>
                      </a:r>
                    </a:p>
                  </a:txBody>
                  <a:tcPr anchor="ctr"/>
                </a:tc>
                <a:tc>
                  <a:txBody>
                    <a:bodyPr/>
                    <a:lstStyle/>
                    <a:p>
                      <a:pPr algn="ctr"/>
                      <a:r>
                        <a:rPr lang="en-GB" sz="1600" dirty="0"/>
                        <a:t>Fungibility of money</a:t>
                      </a:r>
                    </a:p>
                  </a:txBody>
                  <a:tcPr anchor="ctr"/>
                </a:tc>
                <a:tc>
                  <a:txBody>
                    <a:bodyPr/>
                    <a:lstStyle/>
                    <a:p>
                      <a:pPr algn="ctr"/>
                      <a:r>
                        <a:rPr lang="en-GB" sz="1600" dirty="0"/>
                        <a:t>Behavioural regularity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Unobserved preference heterogeneity/</a:t>
                      </a:r>
                    </a:p>
                    <a:p>
                      <a:pPr algn="ctr"/>
                      <a:r>
                        <a:rPr lang="en-GB" sz="1600" dirty="0"/>
                        <a:t>Panel effects</a:t>
                      </a:r>
                    </a:p>
                  </a:txBody>
                  <a:tcPr anchor="ctr"/>
                </a:tc>
                <a:tc>
                  <a:txBody>
                    <a:bodyPr/>
                    <a:lstStyle/>
                    <a:p>
                      <a:pPr algn="ctr"/>
                      <a:r>
                        <a:rPr lang="en-GB" sz="1600" dirty="0"/>
                        <a:t>Reference</a:t>
                      </a:r>
                    </a:p>
                  </a:txBody>
                  <a:tcPr anchor="ctr"/>
                </a:tc>
                <a:extLst>
                  <a:ext uri="{0D108BD9-81ED-4DB2-BD59-A6C34878D82A}">
                    <a16:rowId xmlns:a16="http://schemas.microsoft.com/office/drawing/2014/main" val="2718545422"/>
                  </a:ext>
                </a:extLst>
              </a:tr>
              <a:tr h="370840">
                <a:tc>
                  <a:txBody>
                    <a:bodyPr/>
                    <a:lstStyle/>
                    <a:p>
                      <a:r>
                        <a:rPr lang="en-GB" sz="1600" dirty="0"/>
                        <a:t>MLP</a:t>
                      </a:r>
                    </a:p>
                  </a:txBody>
                  <a:tcPr/>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2641581913"/>
                  </a:ext>
                </a:extLst>
              </a:tr>
              <a:tr h="370840">
                <a:tc>
                  <a:txBody>
                    <a:bodyPr/>
                    <a:lstStyle/>
                    <a:p>
                      <a:r>
                        <a:rPr lang="en-GB" sz="1600" dirty="0"/>
                        <a:t>L-MNL</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err="1"/>
                        <a:t>Sifringer</a:t>
                      </a:r>
                      <a:r>
                        <a:rPr lang="en-GB" sz="1600" dirty="0"/>
                        <a:t> et al. 2020</a:t>
                      </a:r>
                    </a:p>
                  </a:txBody>
                  <a:tcPr marT="0" marB="0" anchor="b"/>
                </a:tc>
                <a:extLst>
                  <a:ext uri="{0D108BD9-81ED-4DB2-BD59-A6C34878D82A}">
                    <a16:rowId xmlns:a16="http://schemas.microsoft.com/office/drawing/2014/main" val="831242370"/>
                  </a:ext>
                </a:extLst>
              </a:tr>
              <a:tr h="370840">
                <a:tc>
                  <a:txBody>
                    <a:bodyPr/>
                    <a:lstStyle/>
                    <a:p>
                      <a:r>
                        <a:rPr lang="en-GB" sz="1600" dirty="0"/>
                        <a:t>ASU-DNN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Wang et al. 2020</a:t>
                      </a:r>
                    </a:p>
                  </a:txBody>
                  <a:tcPr marT="0" marB="0" anchor="b"/>
                </a:tc>
                <a:extLst>
                  <a:ext uri="{0D108BD9-81ED-4DB2-BD59-A6C34878D82A}">
                    <a16:rowId xmlns:a16="http://schemas.microsoft.com/office/drawing/2014/main" val="892397596"/>
                  </a:ext>
                </a:extLst>
              </a:tr>
              <a:tr h="370840">
                <a:tc>
                  <a:txBody>
                    <a:bodyPr/>
                    <a:lstStyle/>
                    <a:p>
                      <a:r>
                        <a:rPr lang="en-GB" sz="1600" dirty="0" err="1"/>
                        <a:t>TasteNet</a:t>
                      </a:r>
                      <a:endParaRPr lang="en-GB" sz="1600" dirty="0"/>
                    </a:p>
                  </a:txBody>
                  <a:tcPr/>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Han et al. 2022</a:t>
                      </a:r>
                    </a:p>
                  </a:txBody>
                  <a:tcPr marT="0" marB="0" anchor="b"/>
                </a:tc>
                <a:extLst>
                  <a:ext uri="{0D108BD9-81ED-4DB2-BD59-A6C34878D82A}">
                    <a16:rowId xmlns:a16="http://schemas.microsoft.com/office/drawing/2014/main" val="3624714218"/>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660C998-9EF6-9653-4CE9-53DF61E742E5}"/>
                  </a:ext>
                </a:extLst>
              </p:cNvPr>
              <p:cNvSpPr txBox="1"/>
              <p:nvPr/>
            </p:nvSpPr>
            <p:spPr>
              <a:xfrm>
                <a:off x="5533271" y="4989000"/>
                <a:ext cx="2548845" cy="91963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𝑒𝑢𝑟𝑜</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𝑒𝑢𝑟𝑜</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m:t>
                    </m:r>
                  </m:oMath>
                </a14:m>
                <a:endParaRPr kumimoji="0" lang="en-US" sz="1800" b="0" i="0" u="none" strike="noStrike" kern="1200" cap="none" spc="0" normalizeH="0" baseline="0" noProof="0" dirty="0">
                  <a:ln>
                    <a:noFill/>
                  </a:ln>
                  <a:solidFill>
                    <a:srgbClr val="24B5B3"/>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B5B3"/>
                    </a:solidFill>
                    <a:effectLst/>
                    <a:uLnTx/>
                    <a:uFillTx/>
                    <a:latin typeface="Cambria Math" panose="02040503050406030204" pitchFamily="18" charset="0"/>
                    <a:ea typeface="+mn-ea"/>
                    <a:cs typeface="+mn-cs"/>
                    <a:sym typeface="Wingdings" pitchFamily="2" charset="2"/>
                  </a:rPr>
                  <a:t>	 </a:t>
                </a:r>
                <a:endParaRPr kumimoji="0" lang="en-US" sz="1800" b="0" i="0" u="none" strike="noStrike" kern="1200" cap="none" spc="0" normalizeH="0" baseline="0" noProof="0" dirty="0">
                  <a:ln>
                    <a:noFill/>
                  </a:ln>
                  <a:solidFill>
                    <a:srgbClr val="24B5B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𝑐𝑜𝑠𝑡</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𝑐𝑜𝑠𝑡</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𝑖</m:t>
                      </m:r>
                    </m:oMath>
                  </m:oMathPara>
                </a14:m>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m:t>
                      </m:r>
                    </m:oMath>
                  </m:oMathPara>
                </a14:m>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5660C998-9EF6-9653-4CE9-53DF61E742E5}"/>
                  </a:ext>
                </a:extLst>
              </p:cNvPr>
              <p:cNvSpPr txBox="1">
                <a:spLocks noRot="1" noChangeAspect="1" noMove="1" noResize="1" noEditPoints="1" noAdjustHandles="1" noChangeArrowheads="1" noChangeShapeType="1" noTextEdit="1"/>
              </p:cNvSpPr>
              <p:nvPr/>
            </p:nvSpPr>
            <p:spPr>
              <a:xfrm>
                <a:off x="5533271" y="4989000"/>
                <a:ext cx="2548845" cy="919636"/>
              </a:xfrm>
              <a:prstGeom prst="rect">
                <a:avLst/>
              </a:prstGeom>
              <a:blipFill>
                <a:blip r:embed="rId3"/>
                <a:stretch>
                  <a:fillRect l="-1980" t="-2703" b="-36486"/>
                </a:stretch>
              </a:blipFill>
            </p:spPr>
            <p:txBody>
              <a:bodyPr/>
              <a:lstStyle/>
              <a:p>
                <a:r>
                  <a:rPr lang="en-GB">
                    <a:noFill/>
                  </a:rPr>
                  <a:t> </a:t>
                </a:r>
              </a:p>
            </p:txBody>
          </p:sp>
        </mc:Fallback>
      </mc:AlternateContent>
    </p:spTree>
    <p:extLst>
      <p:ext uri="{BB962C8B-B14F-4D97-AF65-F5344CB8AC3E}">
        <p14:creationId xmlns:p14="http://schemas.microsoft.com/office/powerpoint/2010/main" val="379802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alpha val="45855"/>
          </a:schemeClr>
        </a:solidFill>
        <a:effectLst/>
      </p:bgPr>
    </p:bg>
    <p:spTree>
      <p:nvGrpSpPr>
        <p:cNvPr id="1" name="">
          <a:extLst>
            <a:ext uri="{FF2B5EF4-FFF2-40B4-BE49-F238E27FC236}">
              <a16:creationId xmlns:a16="http://schemas.microsoft.com/office/drawing/2014/main" id="{047BACE4-3105-F83B-A9F1-597F14A4A6C8}"/>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896D736D-D105-5E26-EC37-4DB713C58BAC}"/>
              </a:ext>
            </a:extLst>
          </p:cNvPr>
          <p:cNvPicPr>
            <a:picLocks noChangeAspect="1" noChangeArrowheads="1"/>
          </p:cNvPicPr>
          <p:nvPr/>
        </p:nvPicPr>
        <p:blipFill rotWithShape="1">
          <a:blip r:embed="rId3"/>
          <a:srcRect l="1010" t="492" r="2820" b="8348"/>
          <a:stretch>
            <a:fillRect/>
          </a:stretch>
        </p:blipFill>
        <p:spPr bwMode="auto">
          <a:xfrm>
            <a:off x="5121711" y="3508626"/>
            <a:ext cx="5287999" cy="3251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5FF6E1-7D6C-2950-0DED-7BD2B3102CA8}"/>
              </a:ext>
            </a:extLst>
          </p:cNvPr>
          <p:cNvSpPr txBox="1"/>
          <p:nvPr/>
        </p:nvSpPr>
        <p:spPr>
          <a:xfrm>
            <a:off x="820132" y="3082247"/>
            <a:ext cx="3854610" cy="36781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Use-case: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municipality needs to place new electric substations for the energy transition.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How much are people willing to pay for a more compact design?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Pass both images through the estimated model to obtain utilities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the Willingness-to-Pay to overcome the utility difference</a:t>
            </a:r>
          </a:p>
        </p:txBody>
      </p:sp>
      <p:pic>
        <p:nvPicPr>
          <p:cNvPr id="1026" name="Picture 2">
            <a:extLst>
              <a:ext uri="{FF2B5EF4-FFF2-40B4-BE49-F238E27FC236}">
                <a16:creationId xmlns:a16="http://schemas.microsoft.com/office/drawing/2014/main" id="{C5FDB0CE-0A67-7CBD-19B3-FB969AC00EA6}"/>
              </a:ext>
            </a:extLst>
          </p:cNvPr>
          <p:cNvPicPr>
            <a:picLocks noChangeAspect="1" noChangeArrowheads="1"/>
          </p:cNvPicPr>
          <p:nvPr/>
        </p:nvPicPr>
        <p:blipFill rotWithShape="1">
          <a:blip r:embed="rId4"/>
          <a:srcRect l="1530" t="1281" r="1520" b="15250"/>
          <a:stretch>
            <a:fillRect/>
          </a:stretch>
        </p:blipFill>
        <p:spPr bwMode="auto">
          <a:xfrm>
            <a:off x="5121711" y="314325"/>
            <a:ext cx="5287999" cy="30350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6BD25-F509-3D4E-7661-CB68AD577473}"/>
                  </a:ext>
                </a:extLst>
              </p:cNvPr>
              <p:cNvSpPr txBox="1"/>
              <p:nvPr/>
            </p:nvSpPr>
            <p:spPr>
              <a:xfrm>
                <a:off x="10502392" y="3082247"/>
                <a:ext cx="1689608" cy="74403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num>
                        <m:den>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𝑐𝑜𝑠𝑡</m:t>
                              </m:r>
                            </m:sub>
                          </m:sSub>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3616BD25-F509-3D4E-7661-CB68AD577473}"/>
                  </a:ext>
                </a:extLst>
              </p:cNvPr>
              <p:cNvSpPr txBox="1">
                <a:spLocks noRot="1" noChangeAspect="1" noMove="1" noResize="1" noEditPoints="1" noAdjustHandles="1" noChangeArrowheads="1" noChangeShapeType="1" noTextEdit="1"/>
              </p:cNvSpPr>
              <p:nvPr/>
            </p:nvSpPr>
            <p:spPr>
              <a:xfrm>
                <a:off x="10502392" y="3082247"/>
                <a:ext cx="1689608" cy="744030"/>
              </a:xfrm>
              <a:prstGeom prst="rect">
                <a:avLst/>
              </a:prstGeom>
              <a:blipFill>
                <a:blip r:embed="rId5"/>
                <a:stretch>
                  <a:fillRect/>
                </a:stretch>
              </a:blipFill>
            </p:spPr>
            <p:txBody>
              <a:bodyPr/>
              <a:lstStyle/>
              <a:p>
                <a:r>
                  <a:rPr lang="en-GB">
                    <a:noFill/>
                  </a:rPr>
                  <a:t> </a:t>
                </a:r>
              </a:p>
            </p:txBody>
          </p:sp>
        </mc:Fallback>
      </mc:AlternateContent>
      <p:sp>
        <p:nvSpPr>
          <p:cNvPr id="8" name="Title 1">
            <a:extLst>
              <a:ext uri="{FF2B5EF4-FFF2-40B4-BE49-F238E27FC236}">
                <a16:creationId xmlns:a16="http://schemas.microsoft.com/office/drawing/2014/main" id="{5DDDFA90-EBED-2258-6533-06B342D4EE92}"/>
              </a:ext>
            </a:extLst>
          </p:cNvPr>
          <p:cNvSpPr txBox="1">
            <a:spLocks/>
          </p:cNvSpPr>
          <p:nvPr/>
        </p:nvSpPr>
        <p:spPr>
          <a:xfrm>
            <a:off x="820132" y="284300"/>
            <a:ext cx="11020354" cy="114300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Model</a:t>
            </a:r>
            <a:b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Applications</a:t>
            </a:r>
          </a:p>
        </p:txBody>
      </p:sp>
      <p:sp>
        <p:nvSpPr>
          <p:cNvPr id="9" name="TextBox 8">
            <a:extLst>
              <a:ext uri="{FF2B5EF4-FFF2-40B4-BE49-F238E27FC236}">
                <a16:creationId xmlns:a16="http://schemas.microsoft.com/office/drawing/2014/main" id="{4100F36A-191B-14AB-1816-F569F0C8937F}"/>
              </a:ext>
            </a:extLst>
          </p:cNvPr>
          <p:cNvSpPr txBox="1"/>
          <p:nvPr/>
        </p:nvSpPr>
        <p:spPr>
          <a:xfrm>
            <a:off x="820132" y="1625599"/>
            <a:ext cx="3599468" cy="1456647"/>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estimated model can be used to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simulate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the impact of a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visual policy intervention</a:t>
            </a:r>
          </a:p>
        </p:txBody>
      </p:sp>
    </p:spTree>
    <p:extLst>
      <p:ext uri="{BB962C8B-B14F-4D97-AF65-F5344CB8AC3E}">
        <p14:creationId xmlns:p14="http://schemas.microsoft.com/office/powerpoint/2010/main" val="3652153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8521D-1AC7-6B4A-9982-875A48EA666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5D7364C-F821-26B0-706E-1B80B16A4770}"/>
              </a:ext>
            </a:extLst>
          </p:cNvPr>
          <p:cNvSpPr>
            <a:spLocks noGrp="1"/>
          </p:cNvSpPr>
          <p:nvPr>
            <p:ph type="title"/>
          </p:nvPr>
        </p:nvSpPr>
        <p:spPr>
          <a:xfrm>
            <a:off x="820132" y="284300"/>
            <a:ext cx="11020354" cy="1143000"/>
          </a:xfrm>
        </p:spPr>
        <p:txBody>
          <a:bodyPr/>
          <a:lstStyle/>
          <a:p>
            <a:r>
              <a:rPr lang="en-US" noProof="0" dirty="0"/>
              <a:t>Conclusions study 2:</a:t>
            </a:r>
          </a:p>
        </p:txBody>
      </p:sp>
      <p:sp>
        <p:nvSpPr>
          <p:cNvPr id="12" name="TextBox 11">
            <a:extLst>
              <a:ext uri="{FF2B5EF4-FFF2-40B4-BE49-F238E27FC236}">
                <a16:creationId xmlns:a16="http://schemas.microsoft.com/office/drawing/2014/main" id="{F50D91B3-07E3-19DD-BD5D-DE7C4E46EED0}"/>
              </a:ext>
            </a:extLst>
          </p:cNvPr>
          <p:cNvSpPr txBox="1"/>
          <p:nvPr/>
        </p:nvSpPr>
        <p:spPr>
          <a:xfrm>
            <a:off x="820132" y="1427300"/>
            <a:ext cx="3599468" cy="497350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2" descr="Happy Face Sad Face Images – Browse 440,983 Stock Photos, Vectors, and  Video | Adobe Stock">
            <a:extLst>
              <a:ext uri="{FF2B5EF4-FFF2-40B4-BE49-F238E27FC236}">
                <a16:creationId xmlns:a16="http://schemas.microsoft.com/office/drawing/2014/main" id="{F3B8CD32-F24B-0B2C-336D-89795721E2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52" t="29253" r="22166" b="23066"/>
          <a:stretch>
            <a:fillRect/>
          </a:stretch>
        </p:blipFill>
        <p:spPr bwMode="auto">
          <a:xfrm>
            <a:off x="663866" y="5118355"/>
            <a:ext cx="1619598" cy="16075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5DBCED7-AFCB-D00A-B212-C6A67E62A341}"/>
              </a:ext>
            </a:extLst>
          </p:cNvPr>
          <p:cNvPicPr>
            <a:picLocks noChangeAspect="1"/>
          </p:cNvPicPr>
          <p:nvPr/>
        </p:nvPicPr>
        <p:blipFill>
          <a:blip r:embed="rId4"/>
          <a:stretch>
            <a:fillRect/>
          </a:stretch>
        </p:blipFill>
        <p:spPr>
          <a:xfrm>
            <a:off x="672987" y="1749428"/>
            <a:ext cx="1641743" cy="1641743"/>
          </a:xfrm>
          <a:prstGeom prst="rect">
            <a:avLst/>
          </a:prstGeom>
        </p:spPr>
      </p:pic>
      <p:sp>
        <p:nvSpPr>
          <p:cNvPr id="13" name="TextBox 12">
            <a:extLst>
              <a:ext uri="{FF2B5EF4-FFF2-40B4-BE49-F238E27FC236}">
                <a16:creationId xmlns:a16="http://schemas.microsoft.com/office/drawing/2014/main" id="{C3DA48E4-9997-C830-4CDB-43B43480B2AC}"/>
              </a:ext>
            </a:extLst>
          </p:cNvPr>
          <p:cNvSpPr txBox="1"/>
          <p:nvPr/>
        </p:nvSpPr>
        <p:spPr>
          <a:xfrm>
            <a:off x="2331633" y="2070538"/>
            <a:ext cx="5339168" cy="997782"/>
          </a:xfrm>
          <a:prstGeom prst="rect">
            <a:avLst/>
          </a:prstGeom>
          <a:noFill/>
          <a:ln>
            <a:no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B050"/>
                </a:solidFill>
                <a:effectLst/>
                <a:uLnTx/>
                <a:uFillTx/>
                <a:latin typeface="Calibri" panose="020F0502020204030204"/>
                <a:ea typeface="+mn-ea"/>
                <a:cs typeface="+mn-cs"/>
              </a:rPr>
              <a:t>We can use images and still estimate choice models!</a:t>
            </a:r>
          </a:p>
        </p:txBody>
      </p:sp>
      <p:sp>
        <p:nvSpPr>
          <p:cNvPr id="5" name="TextBox 4">
            <a:extLst>
              <a:ext uri="{FF2B5EF4-FFF2-40B4-BE49-F238E27FC236}">
                <a16:creationId xmlns:a16="http://schemas.microsoft.com/office/drawing/2014/main" id="{921691B9-6034-91AA-22C1-9F02340B23C1}"/>
              </a:ext>
            </a:extLst>
          </p:cNvPr>
          <p:cNvSpPr txBox="1"/>
          <p:nvPr/>
        </p:nvSpPr>
        <p:spPr>
          <a:xfrm>
            <a:off x="2331633" y="3711558"/>
            <a:ext cx="4253885"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B050"/>
                </a:solidFill>
                <a:effectLst/>
                <a:uLnTx/>
                <a:uFillTx/>
                <a:latin typeface="Calibri" panose="020F0502020204030204"/>
                <a:ea typeface="+mn-ea"/>
                <a:cs typeface="+mn-cs"/>
              </a:rPr>
              <a:t>Predictions are no longer opaque</a:t>
            </a:r>
          </a:p>
        </p:txBody>
      </p:sp>
      <p:pic>
        <p:nvPicPr>
          <p:cNvPr id="9" name="Picture 8">
            <a:extLst>
              <a:ext uri="{FF2B5EF4-FFF2-40B4-BE49-F238E27FC236}">
                <a16:creationId xmlns:a16="http://schemas.microsoft.com/office/drawing/2014/main" id="{26715992-6658-DF1C-A440-68000818D3F1}"/>
              </a:ext>
            </a:extLst>
          </p:cNvPr>
          <p:cNvPicPr>
            <a:picLocks noChangeAspect="1"/>
          </p:cNvPicPr>
          <p:nvPr/>
        </p:nvPicPr>
        <p:blipFill>
          <a:blip r:embed="rId4"/>
          <a:stretch>
            <a:fillRect/>
          </a:stretch>
        </p:blipFill>
        <p:spPr>
          <a:xfrm>
            <a:off x="672987" y="3391171"/>
            <a:ext cx="1641743" cy="1641743"/>
          </a:xfrm>
          <a:prstGeom prst="rect">
            <a:avLst/>
          </a:prstGeom>
        </p:spPr>
      </p:pic>
      <p:sp>
        <p:nvSpPr>
          <p:cNvPr id="11" name="TextBox 10">
            <a:extLst>
              <a:ext uri="{FF2B5EF4-FFF2-40B4-BE49-F238E27FC236}">
                <a16:creationId xmlns:a16="http://schemas.microsoft.com/office/drawing/2014/main" id="{33F29B69-9A33-CF56-46F2-05FCF3FC7DDC}"/>
              </a:ext>
            </a:extLst>
          </p:cNvPr>
          <p:cNvSpPr txBox="1"/>
          <p:nvPr/>
        </p:nvSpPr>
        <p:spPr>
          <a:xfrm>
            <a:off x="2331632" y="5029593"/>
            <a:ext cx="7442287"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C00000"/>
                </a:solidFill>
                <a:effectLst/>
                <a:uLnTx/>
                <a:uFillTx/>
                <a:latin typeface="Calibri" panose="020F0502020204030204"/>
                <a:ea typeface="+mn-ea"/>
                <a:cs typeface="+mn-cs"/>
              </a:rPr>
              <a:t>We might no longer be able to capture all relevant information embedded in the image</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err="1">
                <a:ln>
                  <a:noFill/>
                </a:ln>
                <a:solidFill>
                  <a:srgbClr val="C00000"/>
                </a:solidFill>
                <a:effectLst/>
                <a:uLnTx/>
                <a:uFillTx/>
                <a:latin typeface="Calibri" panose="020F0502020204030204"/>
                <a:ea typeface="+mn-ea"/>
                <a:cs typeface="+mn-cs"/>
              </a:rPr>
              <a:t>Compostions</a:t>
            </a:r>
            <a:endPar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Gestalt</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Implicit factors, e.g. noise level</a:t>
            </a:r>
          </a:p>
        </p:txBody>
      </p:sp>
    </p:spTree>
    <p:extLst>
      <p:ext uri="{BB962C8B-B14F-4D97-AF65-F5344CB8AC3E}">
        <p14:creationId xmlns:p14="http://schemas.microsoft.com/office/powerpoint/2010/main" val="20167593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E8770-AB93-E0D7-9CAD-EB78C6581D6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903DAC3-5A29-2EF3-5C10-55DCBE787640}"/>
              </a:ext>
            </a:extLst>
          </p:cNvPr>
          <p:cNvSpPr>
            <a:spLocks noGrp="1"/>
          </p:cNvSpPr>
          <p:nvPr>
            <p:ph type="title"/>
          </p:nvPr>
        </p:nvSpPr>
        <p:spPr>
          <a:xfrm>
            <a:off x="820132" y="284300"/>
            <a:ext cx="11020354" cy="1143000"/>
          </a:xfrm>
        </p:spPr>
        <p:txBody>
          <a:bodyPr/>
          <a:lstStyle/>
          <a:p>
            <a:r>
              <a:rPr lang="en-US" dirty="0"/>
              <a:t>Study 3: aim &amp; setup </a:t>
            </a:r>
            <a:endParaRPr lang="en-US" noProof="0" dirty="0"/>
          </a:p>
        </p:txBody>
      </p:sp>
      <p:pic>
        <p:nvPicPr>
          <p:cNvPr id="2" name="Picture 2" descr="Image result for understand icon">
            <a:extLst>
              <a:ext uri="{FF2B5EF4-FFF2-40B4-BE49-F238E27FC236}">
                <a16:creationId xmlns:a16="http://schemas.microsoft.com/office/drawing/2014/main" id="{FEA3895D-84B4-03B6-1AC2-016B129C3D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75" y="3946852"/>
            <a:ext cx="1739858" cy="17398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CE0DE6-9599-F580-4BAB-1AA9E0CDF57C}"/>
              </a:ext>
            </a:extLst>
          </p:cNvPr>
          <p:cNvSpPr txBox="1"/>
          <p:nvPr/>
        </p:nvSpPr>
        <p:spPr>
          <a:xfrm>
            <a:off x="2038668" y="3764874"/>
            <a:ext cx="3599468" cy="2338168"/>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51C5C6"/>
                </a:solidFill>
                <a:effectLst/>
                <a:uLnTx/>
                <a:uFillTx/>
                <a:latin typeface="Calibri" panose="020F0502020204030204"/>
                <a:ea typeface="+mn-ea"/>
                <a:cs typeface="+mn-cs"/>
              </a:rPr>
              <a:t>LLMs integrate broad world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51C5C6"/>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51C5C6"/>
                </a:solidFill>
                <a:effectLst/>
                <a:uLnTx/>
                <a:uFillTx/>
                <a:latin typeface="Calibri" panose="020F0502020204030204"/>
                <a:ea typeface="+mn-ea"/>
                <a:cs typeface="+mn-cs"/>
              </a:rPr>
              <a:t>They are capable of generating </a:t>
            </a:r>
            <a:r>
              <a:rPr kumimoji="0" lang="en-GB" sz="1800" b="1" i="0" u="sng" strike="noStrike" kern="1200" cap="none" spc="0" normalizeH="0" baseline="0" noProof="0" dirty="0">
                <a:ln>
                  <a:noFill/>
                </a:ln>
                <a:solidFill>
                  <a:srgbClr val="51C5C6"/>
                </a:solidFill>
                <a:effectLst/>
                <a:uLnTx/>
                <a:uFillTx/>
                <a:latin typeface="Calibri" panose="020F0502020204030204"/>
                <a:ea typeface="+mn-ea"/>
                <a:cs typeface="+mn-cs"/>
              </a:rPr>
              <a:t>rich</a:t>
            </a:r>
            <a:r>
              <a:rPr kumimoji="0" lang="en-GB" sz="1800" b="1" i="0" u="none" strike="noStrike" kern="1200" cap="none" spc="0" normalizeH="0" baseline="0" noProof="0" dirty="0">
                <a:ln>
                  <a:noFill/>
                </a:ln>
                <a:solidFill>
                  <a:srgbClr val="51C5C6"/>
                </a:solidFill>
                <a:effectLst/>
                <a:uLnTx/>
                <a:uFillTx/>
                <a:latin typeface="Calibri" panose="020F0502020204030204"/>
                <a:ea typeface="+mn-ea"/>
                <a:cs typeface="+mn-cs"/>
              </a:rPr>
              <a:t> textual descriptions of visual input. </a:t>
            </a:r>
            <a:endParaRPr kumimoji="0" lang="en-GB" sz="1800" b="0" i="0" u="none" strike="noStrike" kern="1200" cap="none" spc="0" normalizeH="0" baseline="0" noProof="0" dirty="0">
              <a:ln>
                <a:noFill/>
              </a:ln>
              <a:solidFill>
                <a:srgbClr val="51C5C6"/>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5805B6C1-E45A-D85B-6641-174E0BBE1828}"/>
              </a:ext>
            </a:extLst>
          </p:cNvPr>
          <p:cNvSpPr txBox="1"/>
          <p:nvPr/>
        </p:nvSpPr>
        <p:spPr>
          <a:xfrm>
            <a:off x="820131" y="1427300"/>
            <a:ext cx="4553253" cy="196267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understand the importance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street-level conditions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residential location choice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behaviour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beyond ‘simple’ objects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same as before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Approach: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sng" strike="noStrike" kern="1200" cap="none" spc="0" normalizeH="0" baseline="0" noProof="0" dirty="0" err="1">
                <a:ln>
                  <a:noFill/>
                </a:ln>
                <a:solidFill>
                  <a:prstClr val="black"/>
                </a:solidFill>
                <a:effectLst/>
                <a:uLnTx/>
                <a:uFillTx/>
                <a:latin typeface="Calibri" panose="020F0502020204030204"/>
                <a:ea typeface="+mn-ea"/>
                <a:cs typeface="+mn-cs"/>
              </a:rPr>
              <a:t>multimodel</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 LLM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2779A46F-D456-01DB-7E92-5FF7C3AF56D1}"/>
              </a:ext>
            </a:extLst>
          </p:cNvPr>
          <p:cNvGraphicFramePr>
            <a:graphicFrameLocks noGrp="1"/>
          </p:cNvGraphicFramePr>
          <p:nvPr/>
        </p:nvGraphicFramePr>
        <p:xfrm>
          <a:off x="5898334" y="855800"/>
          <a:ext cx="5844630" cy="2721901"/>
        </p:xfrm>
        <a:graphic>
          <a:graphicData uri="http://schemas.openxmlformats.org/drawingml/2006/table">
            <a:tbl>
              <a:tblPr firstRow="1">
                <a:tableStyleId>{69012ECD-51FC-41F1-AA8D-1B2483CD663E}</a:tableStyleId>
              </a:tblPr>
              <a:tblGrid>
                <a:gridCol w="1074294">
                  <a:extLst>
                    <a:ext uri="{9D8B030D-6E8A-4147-A177-3AD203B41FA5}">
                      <a16:colId xmlns:a16="http://schemas.microsoft.com/office/drawing/2014/main" val="3254997498"/>
                    </a:ext>
                  </a:extLst>
                </a:gridCol>
                <a:gridCol w="4770336">
                  <a:extLst>
                    <a:ext uri="{9D8B030D-6E8A-4147-A177-3AD203B41FA5}">
                      <a16:colId xmlns:a16="http://schemas.microsoft.com/office/drawing/2014/main" val="3144353042"/>
                    </a:ext>
                  </a:extLst>
                </a:gridCol>
              </a:tblGrid>
              <a:tr h="526076">
                <a:tc>
                  <a:txBody>
                    <a:bodyPr/>
                    <a:lstStyle/>
                    <a:p>
                      <a:pPr>
                        <a:buNone/>
                      </a:pPr>
                      <a:endParaRPr lang="en-US" noProof="0"/>
                    </a:p>
                  </a:txBody>
                  <a:tcPr marL="72000" anchor="ctr"/>
                </a:tc>
                <a:tc>
                  <a:txBody>
                    <a:bodyPr/>
                    <a:lstStyle/>
                    <a:p>
                      <a:pPr>
                        <a:buNone/>
                      </a:pPr>
                      <a:r>
                        <a:rPr lang="en-US" b="1" noProof="0" dirty="0"/>
                        <a:t>LLMs</a:t>
                      </a:r>
                      <a:endParaRPr lang="en-US" noProof="0" dirty="0"/>
                    </a:p>
                  </a:txBody>
                  <a:tcPr marL="72000" marR="0" anchor="ctr"/>
                </a:tc>
                <a:extLst>
                  <a:ext uri="{0D108BD9-81ED-4DB2-BD59-A6C34878D82A}">
                    <a16:rowId xmlns:a16="http://schemas.microsoft.com/office/drawing/2014/main" val="2161617491"/>
                  </a:ext>
                </a:extLst>
              </a:tr>
              <a:tr h="920634">
                <a:tc>
                  <a:txBody>
                    <a:bodyPr/>
                    <a:lstStyle/>
                    <a:p>
                      <a:pPr>
                        <a:buNone/>
                      </a:pPr>
                      <a:r>
                        <a:rPr lang="en-US" b="1" noProof="0"/>
                        <a:t>Idea</a:t>
                      </a:r>
                    </a:p>
                  </a:txBody>
                  <a:tcPr anchor="ctr"/>
                </a:tc>
                <a:tc>
                  <a:txBody>
                    <a:bodyPr/>
                    <a:lstStyle/>
                    <a:p>
                      <a:pPr>
                        <a:buNone/>
                      </a:pPr>
                      <a:r>
                        <a:rPr lang="en-US" noProof="0" dirty="0"/>
                        <a:t>Use LLMs’ capacity to describe images</a:t>
                      </a:r>
                    </a:p>
                  </a:txBody>
                  <a:tcPr marL="72000" marR="0" anchor="ctr"/>
                </a:tc>
                <a:extLst>
                  <a:ext uri="{0D108BD9-81ED-4DB2-BD59-A6C34878D82A}">
                    <a16:rowId xmlns:a16="http://schemas.microsoft.com/office/drawing/2014/main" val="3141001437"/>
                  </a:ext>
                </a:extLst>
              </a:tr>
              <a:tr h="1275191">
                <a:tc>
                  <a:txBody>
                    <a:bodyPr/>
                    <a:lstStyle/>
                    <a:p>
                      <a:pPr>
                        <a:buNone/>
                      </a:pPr>
                      <a:r>
                        <a:rPr lang="en-US" b="1" noProof="0"/>
                        <a:t>Pipeline</a:t>
                      </a:r>
                      <a:endParaRPr lang="en-US" noProof="0"/>
                    </a:p>
                  </a:txBody>
                  <a:tcPr anchor="ctr"/>
                </a:tc>
                <a:tc>
                  <a:txBody>
                    <a:bodyPr/>
                    <a:lstStyle/>
                    <a:p>
                      <a:pPr>
                        <a:buNone/>
                      </a:pPr>
                      <a:endParaRPr lang="en-US" noProof="0" dirty="0"/>
                    </a:p>
                  </a:txBody>
                  <a:tcPr marL="72000" marR="0" anchor="ctr"/>
                </a:tc>
                <a:extLst>
                  <a:ext uri="{0D108BD9-81ED-4DB2-BD59-A6C34878D82A}">
                    <a16:rowId xmlns:a16="http://schemas.microsoft.com/office/drawing/2014/main" val="570202547"/>
                  </a:ext>
                </a:extLst>
              </a:tr>
            </a:tbl>
          </a:graphicData>
        </a:graphic>
      </p:graphicFrame>
      <p:grpSp>
        <p:nvGrpSpPr>
          <p:cNvPr id="34" name="Group 33">
            <a:extLst>
              <a:ext uri="{FF2B5EF4-FFF2-40B4-BE49-F238E27FC236}">
                <a16:creationId xmlns:a16="http://schemas.microsoft.com/office/drawing/2014/main" id="{ED208AA5-ED1E-E4BE-B2A3-5F09D97DE02F}"/>
              </a:ext>
            </a:extLst>
          </p:cNvPr>
          <p:cNvGrpSpPr/>
          <p:nvPr/>
        </p:nvGrpSpPr>
        <p:grpSpPr>
          <a:xfrm>
            <a:off x="6996230" y="2184318"/>
            <a:ext cx="4746734" cy="1244682"/>
            <a:chOff x="6856672" y="3474130"/>
            <a:chExt cx="4746734" cy="1244682"/>
          </a:xfrm>
        </p:grpSpPr>
        <p:grpSp>
          <p:nvGrpSpPr>
            <p:cNvPr id="6" name="Group 5">
              <a:extLst>
                <a:ext uri="{FF2B5EF4-FFF2-40B4-BE49-F238E27FC236}">
                  <a16:creationId xmlns:a16="http://schemas.microsoft.com/office/drawing/2014/main" id="{E8B344D5-0CED-BFA9-CB2B-B90BF9E99B71}"/>
                </a:ext>
              </a:extLst>
            </p:cNvPr>
            <p:cNvGrpSpPr/>
            <p:nvPr/>
          </p:nvGrpSpPr>
          <p:grpSpPr>
            <a:xfrm>
              <a:off x="6856672" y="3474130"/>
              <a:ext cx="4746734" cy="1244682"/>
              <a:chOff x="6682101" y="3080298"/>
              <a:chExt cx="4746734" cy="1244682"/>
            </a:xfrm>
          </p:grpSpPr>
          <p:sp>
            <p:nvSpPr>
              <p:cNvPr id="8" name="Data 7">
                <a:extLst>
                  <a:ext uri="{FF2B5EF4-FFF2-40B4-BE49-F238E27FC236}">
                    <a16:creationId xmlns:a16="http://schemas.microsoft.com/office/drawing/2014/main" id="{D5931F18-0535-AD07-DD2A-59A9995E7F14}"/>
                  </a:ext>
                </a:extLst>
              </p:cNvPr>
              <p:cNvSpPr/>
              <p:nvPr/>
            </p:nvSpPr>
            <p:spPr>
              <a:xfrm>
                <a:off x="6682101" y="3080298"/>
                <a:ext cx="914401"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Raw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9" name="Rectangle 8">
                <a:extLst>
                  <a:ext uri="{FF2B5EF4-FFF2-40B4-BE49-F238E27FC236}">
                    <a16:creationId xmlns:a16="http://schemas.microsoft.com/office/drawing/2014/main" id="{67CFCBA4-F956-C21D-3896-79FB04CB95BC}"/>
                  </a:ext>
                </a:extLst>
              </p:cNvPr>
              <p:cNvSpPr/>
              <p:nvPr/>
            </p:nvSpPr>
            <p:spPr>
              <a:xfrm>
                <a:off x="7798296" y="3080298"/>
                <a:ext cx="914401" cy="514551"/>
              </a:xfrm>
              <a:prstGeom prst="rec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LLM</a:t>
                </a:r>
              </a:p>
            </p:txBody>
          </p:sp>
          <p:sp>
            <p:nvSpPr>
              <p:cNvPr id="10" name="Data 9">
                <a:extLst>
                  <a:ext uri="{FF2B5EF4-FFF2-40B4-BE49-F238E27FC236}">
                    <a16:creationId xmlns:a16="http://schemas.microsoft.com/office/drawing/2014/main" id="{328E0AFF-80E1-DAD5-BF72-08760C26D283}"/>
                  </a:ext>
                </a:extLst>
              </p:cNvPr>
              <p:cNvSpPr/>
              <p:nvPr/>
            </p:nvSpPr>
            <p:spPr>
              <a:xfrm>
                <a:off x="8914492" y="3080299"/>
                <a:ext cx="1071278"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Text</a:t>
                </a:r>
              </a:p>
            </p:txBody>
          </p:sp>
          <p:cxnSp>
            <p:nvCxnSpPr>
              <p:cNvPr id="11" name="Straight Arrow Connector 10">
                <a:extLst>
                  <a:ext uri="{FF2B5EF4-FFF2-40B4-BE49-F238E27FC236}">
                    <a16:creationId xmlns:a16="http://schemas.microsoft.com/office/drawing/2014/main" id="{36F2CB4A-64E3-32B0-FABB-52E46F2DB993}"/>
                  </a:ext>
                </a:extLst>
              </p:cNvPr>
              <p:cNvCxnSpPr>
                <a:cxnSpLocks/>
                <a:stCxn id="8" idx="5"/>
                <a:endCxn id="9" idx="1"/>
              </p:cNvCxnSpPr>
              <p:nvPr/>
            </p:nvCxnSpPr>
            <p:spPr>
              <a:xfrm>
                <a:off x="7505062" y="3337574"/>
                <a:ext cx="2932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22E7F-9CFA-4E6A-3549-E0DD58986A43}"/>
                  </a:ext>
                </a:extLst>
              </p:cNvPr>
              <p:cNvCxnSpPr>
                <a:cxnSpLocks/>
                <a:stCxn id="9" idx="3"/>
                <a:endCxn id="10" idx="2"/>
              </p:cNvCxnSpPr>
              <p:nvPr/>
            </p:nvCxnSpPr>
            <p:spPr>
              <a:xfrm>
                <a:off x="8712697" y="3337574"/>
                <a:ext cx="30892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B2CCEA9-9924-32F5-55C6-F0CAD212496A}"/>
                  </a:ext>
                </a:extLst>
              </p:cNvPr>
              <p:cNvSpPr/>
              <p:nvPr/>
            </p:nvSpPr>
            <p:spPr>
              <a:xfrm>
                <a:off x="10187565" y="3080298"/>
                <a:ext cx="801460" cy="514551"/>
              </a:xfrm>
              <a:prstGeom prst="rec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Encoder</a:t>
                </a:r>
              </a:p>
            </p:txBody>
          </p:sp>
          <p:sp>
            <p:nvSpPr>
              <p:cNvPr id="18" name="Data 17">
                <a:extLst>
                  <a:ext uri="{FF2B5EF4-FFF2-40B4-BE49-F238E27FC236}">
                    <a16:creationId xmlns:a16="http://schemas.microsoft.com/office/drawing/2014/main" id="{CBA6908A-EC9F-9F36-B4AF-80893E9E3539}"/>
                  </a:ext>
                </a:extLst>
              </p:cNvPr>
              <p:cNvSpPr/>
              <p:nvPr/>
            </p:nvSpPr>
            <p:spPr>
              <a:xfrm>
                <a:off x="9747754" y="3810429"/>
                <a:ext cx="1681081"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Text embedding</a:t>
                </a:r>
              </a:p>
            </p:txBody>
          </p:sp>
          <p:cxnSp>
            <p:nvCxnSpPr>
              <p:cNvPr id="19" name="Straight Arrow Connector 18">
                <a:extLst>
                  <a:ext uri="{FF2B5EF4-FFF2-40B4-BE49-F238E27FC236}">
                    <a16:creationId xmlns:a16="http://schemas.microsoft.com/office/drawing/2014/main" id="{E52E8799-33AD-C09C-8A02-7963D25C76AD}"/>
                  </a:ext>
                </a:extLst>
              </p:cNvPr>
              <p:cNvCxnSpPr>
                <a:cxnSpLocks/>
                <a:stCxn id="10" idx="5"/>
                <a:endCxn id="17" idx="1"/>
              </p:cNvCxnSpPr>
              <p:nvPr/>
            </p:nvCxnSpPr>
            <p:spPr>
              <a:xfrm flipV="1">
                <a:off x="9878642" y="3337574"/>
                <a:ext cx="30892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0DB7FD-A03A-E08B-8109-636F1B4EDF0A}"/>
                  </a:ext>
                </a:extLst>
              </p:cNvPr>
              <p:cNvCxnSpPr>
                <a:cxnSpLocks/>
                <a:stCxn id="17" idx="2"/>
                <a:endCxn id="18" idx="1"/>
              </p:cNvCxnSpPr>
              <p:nvPr/>
            </p:nvCxnSpPr>
            <p:spPr>
              <a:xfrm>
                <a:off x="10588295" y="3594849"/>
                <a:ext cx="0" cy="2155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5E756913-576D-525B-B209-F2B7F448B16F}"/>
                </a:ext>
              </a:extLst>
            </p:cNvPr>
            <p:cNvCxnSpPr>
              <a:cxnSpLocks/>
              <a:stCxn id="18" idx="2"/>
            </p:cNvCxnSpPr>
            <p:nvPr/>
          </p:nvCxnSpPr>
          <p:spPr>
            <a:xfrm flipH="1">
              <a:off x="9659850" y="4461537"/>
              <a:ext cx="4305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022B8E0-5680-14F9-F89E-49460C52ABE6}"/>
                </a:ext>
              </a:extLst>
            </p:cNvPr>
            <p:cNvCxnSpPr>
              <a:cxnSpLocks/>
              <a:stCxn id="21" idx="1"/>
              <a:endCxn id="22" idx="5"/>
            </p:cNvCxnSpPr>
            <p:nvPr/>
          </p:nvCxnSpPr>
          <p:spPr>
            <a:xfrm flipH="1">
              <a:off x="8023515" y="4461537"/>
              <a:ext cx="3545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B3FA631-8794-2DC1-1162-1F336B3A9EA3}"/>
              </a:ext>
            </a:extLst>
          </p:cNvPr>
          <p:cNvSpPr txBox="1"/>
          <p:nvPr/>
        </p:nvSpPr>
        <p:spPr>
          <a:xfrm>
            <a:off x="3808520" y="-1162975"/>
            <a:ext cx="0" cy="0"/>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73A15BB-C3F4-16BA-4DF2-518F418BD5E2}"/>
              </a:ext>
            </a:extLst>
          </p:cNvPr>
          <p:cNvSpPr/>
          <p:nvPr/>
        </p:nvSpPr>
        <p:spPr>
          <a:xfrm>
            <a:off x="8517600" y="2914449"/>
            <a:ext cx="1281808" cy="514551"/>
          </a:xfrm>
          <a:prstGeom prst="rec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CV-</a:t>
            </a:r>
            <a:r>
              <a:rPr kumimoji="0" lang="en-GB" sz="1600" b="0" i="0" u="none" strike="noStrike" kern="1200" cap="none" spc="0" normalizeH="0" baseline="0" noProof="0" dirty="0" err="1">
                <a:ln>
                  <a:noFill/>
                </a:ln>
                <a:solidFill>
                  <a:prstClr val="white"/>
                </a:solidFill>
                <a:effectLst/>
                <a:uLnTx/>
                <a:uFillTx/>
                <a:latin typeface="Calibri" panose="020F0502020204030204"/>
                <a:ea typeface="+mn-ea"/>
                <a:cs typeface="+mn-cs"/>
              </a:rPr>
              <a:t>DCM’ish</a:t>
            </a: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Model</a:t>
            </a:r>
          </a:p>
        </p:txBody>
      </p:sp>
      <p:sp>
        <p:nvSpPr>
          <p:cNvPr id="22" name="Data 21">
            <a:extLst>
              <a:ext uri="{FF2B5EF4-FFF2-40B4-BE49-F238E27FC236}">
                <a16:creationId xmlns:a16="http://schemas.microsoft.com/office/drawing/2014/main" id="{0861F227-C4B6-A2D9-22CD-25DD951C3533}"/>
              </a:ext>
            </a:extLst>
          </p:cNvPr>
          <p:cNvSpPr/>
          <p:nvPr/>
        </p:nvSpPr>
        <p:spPr>
          <a:xfrm>
            <a:off x="6769873" y="2914449"/>
            <a:ext cx="1548000"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Prediction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Inference</a:t>
            </a:r>
          </a:p>
        </p:txBody>
      </p:sp>
    </p:spTree>
    <p:extLst>
      <p:ext uri="{BB962C8B-B14F-4D97-AF65-F5344CB8AC3E}">
        <p14:creationId xmlns:p14="http://schemas.microsoft.com/office/powerpoint/2010/main" val="34021078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2AF0B-456A-08F9-B76E-DFF62AE8C3B8}"/>
            </a:ext>
          </a:extLst>
        </p:cNvPr>
        <p:cNvGrpSpPr/>
        <p:nvPr/>
      </p:nvGrpSpPr>
      <p:grpSpPr>
        <a:xfrm>
          <a:off x="0" y="0"/>
          <a:ext cx="0" cy="0"/>
          <a:chOff x="0" y="0"/>
          <a:chExt cx="0" cy="0"/>
        </a:xfrm>
      </p:grpSpPr>
      <p:graphicFrame>
        <p:nvGraphicFramePr>
          <p:cNvPr id="37" name="Table 36">
            <a:extLst>
              <a:ext uri="{FF2B5EF4-FFF2-40B4-BE49-F238E27FC236}">
                <a16:creationId xmlns:a16="http://schemas.microsoft.com/office/drawing/2014/main" id="{399A6B9A-FE32-0740-C1E0-4564ECC44963}"/>
              </a:ext>
            </a:extLst>
          </p:cNvPr>
          <p:cNvGraphicFramePr>
            <a:graphicFrameLocks noGrp="1"/>
          </p:cNvGraphicFramePr>
          <p:nvPr/>
        </p:nvGraphicFramePr>
        <p:xfrm>
          <a:off x="5898334" y="855800"/>
          <a:ext cx="5844630" cy="2721901"/>
        </p:xfrm>
        <a:graphic>
          <a:graphicData uri="http://schemas.openxmlformats.org/drawingml/2006/table">
            <a:tbl>
              <a:tblPr firstRow="1">
                <a:tableStyleId>{69012ECD-51FC-41F1-AA8D-1B2483CD663E}</a:tableStyleId>
              </a:tblPr>
              <a:tblGrid>
                <a:gridCol w="1074294">
                  <a:extLst>
                    <a:ext uri="{9D8B030D-6E8A-4147-A177-3AD203B41FA5}">
                      <a16:colId xmlns:a16="http://schemas.microsoft.com/office/drawing/2014/main" val="3254997498"/>
                    </a:ext>
                  </a:extLst>
                </a:gridCol>
                <a:gridCol w="4770336">
                  <a:extLst>
                    <a:ext uri="{9D8B030D-6E8A-4147-A177-3AD203B41FA5}">
                      <a16:colId xmlns:a16="http://schemas.microsoft.com/office/drawing/2014/main" val="3144353042"/>
                    </a:ext>
                  </a:extLst>
                </a:gridCol>
              </a:tblGrid>
              <a:tr h="526076">
                <a:tc>
                  <a:txBody>
                    <a:bodyPr/>
                    <a:lstStyle/>
                    <a:p>
                      <a:pPr>
                        <a:buNone/>
                      </a:pPr>
                      <a:endParaRPr lang="en-US" noProof="0"/>
                    </a:p>
                  </a:txBody>
                  <a:tcPr marL="72000" anchor="ctr"/>
                </a:tc>
                <a:tc>
                  <a:txBody>
                    <a:bodyPr/>
                    <a:lstStyle/>
                    <a:p>
                      <a:pPr>
                        <a:buNone/>
                      </a:pPr>
                      <a:r>
                        <a:rPr lang="en-US" b="1" noProof="0" dirty="0"/>
                        <a:t>LLMs</a:t>
                      </a:r>
                      <a:endParaRPr lang="en-US" noProof="0" dirty="0"/>
                    </a:p>
                  </a:txBody>
                  <a:tcPr marL="72000" marR="0" anchor="ctr"/>
                </a:tc>
                <a:extLst>
                  <a:ext uri="{0D108BD9-81ED-4DB2-BD59-A6C34878D82A}">
                    <a16:rowId xmlns:a16="http://schemas.microsoft.com/office/drawing/2014/main" val="2161617491"/>
                  </a:ext>
                </a:extLst>
              </a:tr>
              <a:tr h="920634">
                <a:tc>
                  <a:txBody>
                    <a:bodyPr/>
                    <a:lstStyle/>
                    <a:p>
                      <a:pPr>
                        <a:buNone/>
                      </a:pPr>
                      <a:r>
                        <a:rPr lang="en-US" b="1" noProof="0"/>
                        <a:t>Idea</a:t>
                      </a:r>
                    </a:p>
                  </a:txBody>
                  <a:tcPr anchor="ctr"/>
                </a:tc>
                <a:tc>
                  <a:txBody>
                    <a:bodyPr/>
                    <a:lstStyle/>
                    <a:p>
                      <a:pPr>
                        <a:buNone/>
                      </a:pPr>
                      <a:r>
                        <a:rPr lang="en-US" noProof="0" dirty="0"/>
                        <a:t>Use LLMs’ capacity to describe images</a:t>
                      </a:r>
                    </a:p>
                  </a:txBody>
                  <a:tcPr marL="72000" marR="0" anchor="ctr"/>
                </a:tc>
                <a:extLst>
                  <a:ext uri="{0D108BD9-81ED-4DB2-BD59-A6C34878D82A}">
                    <a16:rowId xmlns:a16="http://schemas.microsoft.com/office/drawing/2014/main" val="3141001437"/>
                  </a:ext>
                </a:extLst>
              </a:tr>
              <a:tr h="1275191">
                <a:tc>
                  <a:txBody>
                    <a:bodyPr/>
                    <a:lstStyle/>
                    <a:p>
                      <a:pPr>
                        <a:buNone/>
                      </a:pPr>
                      <a:r>
                        <a:rPr lang="en-US" b="1" noProof="0"/>
                        <a:t>Pipeline</a:t>
                      </a:r>
                      <a:endParaRPr lang="en-US" noProof="0"/>
                    </a:p>
                  </a:txBody>
                  <a:tcPr anchor="ctr"/>
                </a:tc>
                <a:tc>
                  <a:txBody>
                    <a:bodyPr/>
                    <a:lstStyle/>
                    <a:p>
                      <a:pPr>
                        <a:buNone/>
                      </a:pPr>
                      <a:endParaRPr lang="en-US" noProof="0" dirty="0"/>
                    </a:p>
                  </a:txBody>
                  <a:tcPr marL="72000" marR="0" anchor="ctr"/>
                </a:tc>
                <a:extLst>
                  <a:ext uri="{0D108BD9-81ED-4DB2-BD59-A6C34878D82A}">
                    <a16:rowId xmlns:a16="http://schemas.microsoft.com/office/drawing/2014/main" val="570202547"/>
                  </a:ext>
                </a:extLst>
              </a:tr>
            </a:tbl>
          </a:graphicData>
        </a:graphic>
      </p:graphicFrame>
      <p:sp>
        <p:nvSpPr>
          <p:cNvPr id="7" name="Title 1">
            <a:extLst>
              <a:ext uri="{FF2B5EF4-FFF2-40B4-BE49-F238E27FC236}">
                <a16:creationId xmlns:a16="http://schemas.microsoft.com/office/drawing/2014/main" id="{8843D0CE-2B97-2EC0-A93A-983DC9B2671F}"/>
              </a:ext>
            </a:extLst>
          </p:cNvPr>
          <p:cNvSpPr>
            <a:spLocks noGrp="1"/>
          </p:cNvSpPr>
          <p:nvPr>
            <p:ph type="title"/>
          </p:nvPr>
        </p:nvSpPr>
        <p:spPr>
          <a:xfrm>
            <a:off x="820132" y="284300"/>
            <a:ext cx="11020354" cy="1143000"/>
          </a:xfrm>
        </p:spPr>
        <p:txBody>
          <a:bodyPr/>
          <a:lstStyle/>
          <a:p>
            <a:r>
              <a:rPr lang="en-US" dirty="0"/>
              <a:t>Study 3: aim &amp; setup </a:t>
            </a:r>
            <a:endParaRPr lang="en-US" noProof="0" dirty="0"/>
          </a:p>
        </p:txBody>
      </p:sp>
      <p:sp>
        <p:nvSpPr>
          <p:cNvPr id="15" name="TextBox 14">
            <a:extLst>
              <a:ext uri="{FF2B5EF4-FFF2-40B4-BE49-F238E27FC236}">
                <a16:creationId xmlns:a16="http://schemas.microsoft.com/office/drawing/2014/main" id="{44AF5A5B-C4F8-DDCF-A9C3-EE03F347752D}"/>
              </a:ext>
            </a:extLst>
          </p:cNvPr>
          <p:cNvSpPr txBox="1"/>
          <p:nvPr/>
        </p:nvSpPr>
        <p:spPr>
          <a:xfrm>
            <a:off x="820131" y="1427300"/>
            <a:ext cx="4553253" cy="196267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understand the importance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street-level conditions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residential location choice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behaviour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beyond ‘simple’ objects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same as before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Approach: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sng" strike="noStrike" kern="1200" cap="none" spc="0" normalizeH="0" baseline="0" noProof="0" dirty="0" err="1">
                <a:ln>
                  <a:noFill/>
                </a:ln>
                <a:solidFill>
                  <a:prstClr val="black"/>
                </a:solidFill>
                <a:effectLst/>
                <a:uLnTx/>
                <a:uFillTx/>
                <a:latin typeface="Calibri" panose="020F0502020204030204"/>
                <a:ea typeface="+mn-ea"/>
                <a:cs typeface="+mn-cs"/>
              </a:rPr>
              <a:t>multimodel</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 LLM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D3F2A602-C9C3-663D-15E8-43C0CDED3D01}"/>
              </a:ext>
            </a:extLst>
          </p:cNvPr>
          <p:cNvGrpSpPr/>
          <p:nvPr/>
        </p:nvGrpSpPr>
        <p:grpSpPr>
          <a:xfrm>
            <a:off x="6769873" y="2184318"/>
            <a:ext cx="4973091" cy="1244682"/>
            <a:chOff x="6630315" y="3474130"/>
            <a:chExt cx="4973091" cy="1244682"/>
          </a:xfrm>
        </p:grpSpPr>
        <p:grpSp>
          <p:nvGrpSpPr>
            <p:cNvPr id="6" name="Group 5">
              <a:extLst>
                <a:ext uri="{FF2B5EF4-FFF2-40B4-BE49-F238E27FC236}">
                  <a16:creationId xmlns:a16="http://schemas.microsoft.com/office/drawing/2014/main" id="{8EAE5887-CDF7-571A-4B69-9F220845DEFC}"/>
                </a:ext>
              </a:extLst>
            </p:cNvPr>
            <p:cNvGrpSpPr/>
            <p:nvPr/>
          </p:nvGrpSpPr>
          <p:grpSpPr>
            <a:xfrm>
              <a:off x="6856672" y="3474130"/>
              <a:ext cx="4746734" cy="1244682"/>
              <a:chOff x="6682101" y="3080298"/>
              <a:chExt cx="4746734" cy="1244682"/>
            </a:xfrm>
          </p:grpSpPr>
          <p:sp>
            <p:nvSpPr>
              <p:cNvPr id="8" name="Data 7">
                <a:extLst>
                  <a:ext uri="{FF2B5EF4-FFF2-40B4-BE49-F238E27FC236}">
                    <a16:creationId xmlns:a16="http://schemas.microsoft.com/office/drawing/2014/main" id="{095B46CB-7F2E-0DFA-908E-7FDAEEB1CA9D}"/>
                  </a:ext>
                </a:extLst>
              </p:cNvPr>
              <p:cNvSpPr/>
              <p:nvPr/>
            </p:nvSpPr>
            <p:spPr>
              <a:xfrm>
                <a:off x="6682101" y="3080298"/>
                <a:ext cx="914401"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Raw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9" name="Rectangle 8">
                <a:extLst>
                  <a:ext uri="{FF2B5EF4-FFF2-40B4-BE49-F238E27FC236}">
                    <a16:creationId xmlns:a16="http://schemas.microsoft.com/office/drawing/2014/main" id="{F75FA73D-1AF5-4CF3-1F60-014D342EF4EB}"/>
                  </a:ext>
                </a:extLst>
              </p:cNvPr>
              <p:cNvSpPr/>
              <p:nvPr/>
            </p:nvSpPr>
            <p:spPr>
              <a:xfrm>
                <a:off x="7798296" y="3080298"/>
                <a:ext cx="914401" cy="514551"/>
              </a:xfrm>
              <a:prstGeom prst="rec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LLM</a:t>
                </a:r>
              </a:p>
            </p:txBody>
          </p:sp>
          <p:sp>
            <p:nvSpPr>
              <p:cNvPr id="10" name="Data 9">
                <a:extLst>
                  <a:ext uri="{FF2B5EF4-FFF2-40B4-BE49-F238E27FC236}">
                    <a16:creationId xmlns:a16="http://schemas.microsoft.com/office/drawing/2014/main" id="{1396D587-3EB4-EFB4-4813-3B168EE64D1C}"/>
                  </a:ext>
                </a:extLst>
              </p:cNvPr>
              <p:cNvSpPr/>
              <p:nvPr/>
            </p:nvSpPr>
            <p:spPr>
              <a:xfrm>
                <a:off x="8914492" y="3080299"/>
                <a:ext cx="1071278"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Text</a:t>
                </a:r>
              </a:p>
            </p:txBody>
          </p:sp>
          <p:cxnSp>
            <p:nvCxnSpPr>
              <p:cNvPr id="11" name="Straight Arrow Connector 10">
                <a:extLst>
                  <a:ext uri="{FF2B5EF4-FFF2-40B4-BE49-F238E27FC236}">
                    <a16:creationId xmlns:a16="http://schemas.microsoft.com/office/drawing/2014/main" id="{D1419544-4D49-BE60-E8BC-7FDFEDDF67B6}"/>
                  </a:ext>
                </a:extLst>
              </p:cNvPr>
              <p:cNvCxnSpPr>
                <a:cxnSpLocks/>
                <a:stCxn id="8" idx="5"/>
                <a:endCxn id="9" idx="1"/>
              </p:cNvCxnSpPr>
              <p:nvPr/>
            </p:nvCxnSpPr>
            <p:spPr>
              <a:xfrm>
                <a:off x="7505062" y="3337574"/>
                <a:ext cx="2932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BC3635-CA4E-54C2-342F-D98D43C56B39}"/>
                  </a:ext>
                </a:extLst>
              </p:cNvPr>
              <p:cNvCxnSpPr>
                <a:cxnSpLocks/>
                <a:stCxn id="9" idx="3"/>
                <a:endCxn id="10" idx="2"/>
              </p:cNvCxnSpPr>
              <p:nvPr/>
            </p:nvCxnSpPr>
            <p:spPr>
              <a:xfrm>
                <a:off x="8712697" y="3337574"/>
                <a:ext cx="30892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23D21-9AAB-6531-908B-FCE3CEE998E9}"/>
                  </a:ext>
                </a:extLst>
              </p:cNvPr>
              <p:cNvSpPr/>
              <p:nvPr/>
            </p:nvSpPr>
            <p:spPr>
              <a:xfrm>
                <a:off x="10187565" y="3080298"/>
                <a:ext cx="801460" cy="514551"/>
              </a:xfrm>
              <a:prstGeom prst="rec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Encoder</a:t>
                </a:r>
              </a:p>
            </p:txBody>
          </p:sp>
          <p:sp>
            <p:nvSpPr>
              <p:cNvPr id="18" name="Data 17">
                <a:extLst>
                  <a:ext uri="{FF2B5EF4-FFF2-40B4-BE49-F238E27FC236}">
                    <a16:creationId xmlns:a16="http://schemas.microsoft.com/office/drawing/2014/main" id="{5B29AD53-744D-0B2D-F0A8-004A4D3351BD}"/>
                  </a:ext>
                </a:extLst>
              </p:cNvPr>
              <p:cNvSpPr/>
              <p:nvPr/>
            </p:nvSpPr>
            <p:spPr>
              <a:xfrm>
                <a:off x="9747754" y="3810429"/>
                <a:ext cx="1681081"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Text embedding</a:t>
                </a:r>
              </a:p>
            </p:txBody>
          </p:sp>
          <p:cxnSp>
            <p:nvCxnSpPr>
              <p:cNvPr id="19" name="Straight Arrow Connector 18">
                <a:extLst>
                  <a:ext uri="{FF2B5EF4-FFF2-40B4-BE49-F238E27FC236}">
                    <a16:creationId xmlns:a16="http://schemas.microsoft.com/office/drawing/2014/main" id="{41457F39-3036-490A-4D5D-9F1494E79ECE}"/>
                  </a:ext>
                </a:extLst>
              </p:cNvPr>
              <p:cNvCxnSpPr>
                <a:cxnSpLocks/>
                <a:stCxn id="10" idx="5"/>
                <a:endCxn id="17" idx="1"/>
              </p:cNvCxnSpPr>
              <p:nvPr/>
            </p:nvCxnSpPr>
            <p:spPr>
              <a:xfrm flipV="1">
                <a:off x="9878642" y="3337574"/>
                <a:ext cx="30892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37CCF1-DF9B-0EAD-FAEB-CAB62FA3F202}"/>
                  </a:ext>
                </a:extLst>
              </p:cNvPr>
              <p:cNvCxnSpPr>
                <a:cxnSpLocks/>
                <a:stCxn id="17" idx="2"/>
                <a:endCxn id="18" idx="1"/>
              </p:cNvCxnSpPr>
              <p:nvPr/>
            </p:nvCxnSpPr>
            <p:spPr>
              <a:xfrm>
                <a:off x="10588295" y="3594849"/>
                <a:ext cx="0" cy="2155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85433775-F806-E737-2E18-C6E4187D2A10}"/>
                </a:ext>
              </a:extLst>
            </p:cNvPr>
            <p:cNvSpPr/>
            <p:nvPr/>
          </p:nvSpPr>
          <p:spPr>
            <a:xfrm>
              <a:off x="8378042" y="4204261"/>
              <a:ext cx="1281808" cy="514551"/>
            </a:xfrm>
            <a:prstGeom prst="rec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CV-</a:t>
              </a:r>
              <a:r>
                <a:rPr kumimoji="0" lang="en-GB" sz="1600" b="0" i="0" u="none" strike="noStrike" kern="1200" cap="none" spc="0" normalizeH="0" baseline="0" noProof="0" dirty="0" err="1">
                  <a:ln>
                    <a:noFill/>
                  </a:ln>
                  <a:solidFill>
                    <a:prstClr val="white"/>
                  </a:solidFill>
                  <a:effectLst/>
                  <a:uLnTx/>
                  <a:uFillTx/>
                  <a:latin typeface="Calibri" panose="020F0502020204030204"/>
                  <a:ea typeface="+mn-ea"/>
                  <a:cs typeface="+mn-cs"/>
                </a:rPr>
                <a:t>DCM’ish</a:t>
              </a: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Model</a:t>
              </a:r>
            </a:p>
          </p:txBody>
        </p:sp>
        <p:sp>
          <p:nvSpPr>
            <p:cNvPr id="27" name="Data 26">
              <a:extLst>
                <a:ext uri="{FF2B5EF4-FFF2-40B4-BE49-F238E27FC236}">
                  <a16:creationId xmlns:a16="http://schemas.microsoft.com/office/drawing/2014/main" id="{BECBB3D1-7CAF-D5A3-2F74-88A12C5D3E28}"/>
                </a:ext>
              </a:extLst>
            </p:cNvPr>
            <p:cNvSpPr/>
            <p:nvPr/>
          </p:nvSpPr>
          <p:spPr>
            <a:xfrm>
              <a:off x="6630315" y="4204261"/>
              <a:ext cx="1548000" cy="514551"/>
            </a:xfrm>
            <a:prstGeom prst="flowChartInputOutput">
              <a:avLst/>
            </a:prstGeom>
            <a:solidFill>
              <a:schemeClr val="accent1">
                <a:alpha val="82553"/>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Prediction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Inference</a:t>
              </a:r>
            </a:p>
          </p:txBody>
        </p:sp>
        <p:cxnSp>
          <p:nvCxnSpPr>
            <p:cNvPr id="28" name="Straight Arrow Connector 27">
              <a:extLst>
                <a:ext uri="{FF2B5EF4-FFF2-40B4-BE49-F238E27FC236}">
                  <a16:creationId xmlns:a16="http://schemas.microsoft.com/office/drawing/2014/main" id="{38F8C10A-FB30-0308-DC9F-1E9F29F636CF}"/>
                </a:ext>
              </a:extLst>
            </p:cNvPr>
            <p:cNvCxnSpPr>
              <a:cxnSpLocks/>
              <a:stCxn id="18" idx="2"/>
              <a:endCxn id="26" idx="3"/>
            </p:cNvCxnSpPr>
            <p:nvPr/>
          </p:nvCxnSpPr>
          <p:spPr>
            <a:xfrm flipH="1">
              <a:off x="9659850" y="4461537"/>
              <a:ext cx="4305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7D58DC-3FFE-3F60-4231-48E879D714B6}"/>
                </a:ext>
              </a:extLst>
            </p:cNvPr>
            <p:cNvCxnSpPr>
              <a:cxnSpLocks/>
              <a:stCxn id="26" idx="1"/>
              <a:endCxn id="27" idx="5"/>
            </p:cNvCxnSpPr>
            <p:nvPr/>
          </p:nvCxnSpPr>
          <p:spPr>
            <a:xfrm flipH="1">
              <a:off x="8023515" y="4461537"/>
              <a:ext cx="3545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36" name="Picture 35" descr="A row of houses with bicycles and a scooter&#10;&#10;AI-generated content may be incorrect.">
            <a:extLst>
              <a:ext uri="{FF2B5EF4-FFF2-40B4-BE49-F238E27FC236}">
                <a16:creationId xmlns:a16="http://schemas.microsoft.com/office/drawing/2014/main" id="{F8FAE11A-3369-885F-3A7C-2A97486BC590}"/>
              </a:ext>
            </a:extLst>
          </p:cNvPr>
          <p:cNvPicPr>
            <a:picLocks noChangeAspect="1"/>
          </p:cNvPicPr>
          <p:nvPr/>
        </p:nvPicPr>
        <p:blipFill>
          <a:blip r:embed="rId3"/>
          <a:stretch>
            <a:fillRect/>
          </a:stretch>
        </p:blipFill>
        <p:spPr>
          <a:xfrm>
            <a:off x="1095180" y="3706006"/>
            <a:ext cx="4528106" cy="3018738"/>
          </a:xfrm>
          <a:prstGeom prst="rect">
            <a:avLst/>
          </a:prstGeom>
        </p:spPr>
      </p:pic>
      <p:sp>
        <p:nvSpPr>
          <p:cNvPr id="38" name="Rectangle 37">
            <a:extLst>
              <a:ext uri="{FF2B5EF4-FFF2-40B4-BE49-F238E27FC236}">
                <a16:creationId xmlns:a16="http://schemas.microsoft.com/office/drawing/2014/main" id="{ED3B61D2-E933-044E-3507-1DFB40D15A0D}"/>
              </a:ext>
            </a:extLst>
          </p:cNvPr>
          <p:cNvSpPr/>
          <p:nvPr/>
        </p:nvSpPr>
        <p:spPr>
          <a:xfrm>
            <a:off x="820131" y="3655960"/>
            <a:ext cx="10922833" cy="3118831"/>
          </a:xfrm>
          <a:prstGeom prst="rect">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03F6D701-FC46-3EB0-6B9A-B76643BEDC5A}"/>
              </a:ext>
            </a:extLst>
          </p:cNvPr>
          <p:cNvSpPr txBox="1"/>
          <p:nvPr/>
        </p:nvSpPr>
        <p:spPr>
          <a:xfrm>
            <a:off x="5898334" y="3632397"/>
            <a:ext cx="5896917" cy="315014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This image captures a row of connected,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two-story townhouses </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under a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clear blue sky</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The houses share a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continuous</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slightly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sloped brown tiled roof</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with one section featuring a set of solar panels.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Each house in the row has a similar structure, characterized by a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white upper facade and a brick lower portion</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primarily around the entrance.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The windows are rectangular</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and vary slightly in size and style, with some having white frames and others appearing to have darker frames. Several windows on the upper floor have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slatted blinds or awnings</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Small front yards, mostly covered in grass, slope gently down from the houses to a shared sidewalk. These yards are individualized with various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Far left: A green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garbage bin</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a wooden wagon, and a small, manicured bush.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Second from left: A small outdoor seating area with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a table and two chairs, and some potted plants.</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A blue bicycle with a basket lies on its side on the grassy slope in front.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Third from left: A brick pathway leads up to the beige door. A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green garbage bin </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and a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small scooter </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are parked on the sidewalk.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Further right: A dense, unruly bush or small tree occupies a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significant portion of the front yard</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with a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well-maintained hedge </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extending to the right, indicating the boundary of the property.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The overall impression is one of a residential street scene, likely in a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European town</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with a mix of practical elements like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solar panels </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and personal touches in the front yards. The sunlight suggests it's a </a:t>
            </a:r>
            <a:r>
              <a:rPr kumimoji="0" lang="en-GB" sz="1100" b="1" i="0" u="none" strike="noStrike" kern="1200" cap="none" spc="0" normalizeH="0" baseline="0" noProof="0" dirty="0">
                <a:ln>
                  <a:noFill/>
                </a:ln>
                <a:solidFill>
                  <a:prstClr val="black"/>
                </a:solidFill>
                <a:effectLst/>
                <a:uLnTx/>
                <a:uFillTx/>
                <a:latin typeface="Calibri" panose="020F0502020204030204"/>
                <a:ea typeface="+mn-ea"/>
                <a:cs typeface="+mn-cs"/>
              </a:rPr>
              <a:t>bright day</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1" name="Rounded Rectangle 40">
            <a:extLst>
              <a:ext uri="{FF2B5EF4-FFF2-40B4-BE49-F238E27FC236}">
                <a16:creationId xmlns:a16="http://schemas.microsoft.com/office/drawing/2014/main" id="{DB37202E-F4B2-A370-3F0F-3656F1CF7D34}"/>
              </a:ext>
            </a:extLst>
          </p:cNvPr>
          <p:cNvSpPr/>
          <p:nvPr/>
        </p:nvSpPr>
        <p:spPr>
          <a:xfrm>
            <a:off x="6848253" y="2053531"/>
            <a:ext cx="3529220" cy="782659"/>
          </a:xfrm>
          <a:prstGeom prst="roundRect">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6443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E9A63-285A-0493-38A9-071B252904CC}"/>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26AAD2C-0B43-EBAF-0151-C0F97E2C5EEE}"/>
              </a:ext>
            </a:extLst>
          </p:cNvPr>
          <p:cNvGraphicFramePr>
            <a:graphicFrameLocks noGrp="1"/>
          </p:cNvGraphicFramePr>
          <p:nvPr/>
        </p:nvGraphicFramePr>
        <p:xfrm>
          <a:off x="1194204" y="1499383"/>
          <a:ext cx="6410411" cy="4441825"/>
        </p:xfrm>
        <a:graphic>
          <a:graphicData uri="http://schemas.openxmlformats.org/drawingml/2006/table">
            <a:tbl>
              <a:tblPr firstRow="1" bandRow="1">
                <a:tableStyleId>{5C22544A-7EE6-4342-B048-85BDC9FD1C3A}</a:tableStyleId>
              </a:tblPr>
              <a:tblGrid>
                <a:gridCol w="772462">
                  <a:extLst>
                    <a:ext uri="{9D8B030D-6E8A-4147-A177-3AD203B41FA5}">
                      <a16:colId xmlns:a16="http://schemas.microsoft.com/office/drawing/2014/main" val="3615746075"/>
                    </a:ext>
                  </a:extLst>
                </a:gridCol>
                <a:gridCol w="1779901">
                  <a:extLst>
                    <a:ext uri="{9D8B030D-6E8A-4147-A177-3AD203B41FA5}">
                      <a16:colId xmlns:a16="http://schemas.microsoft.com/office/drawing/2014/main" val="2147511223"/>
                    </a:ext>
                  </a:extLst>
                </a:gridCol>
                <a:gridCol w="1286016">
                  <a:extLst>
                    <a:ext uri="{9D8B030D-6E8A-4147-A177-3AD203B41FA5}">
                      <a16:colId xmlns:a16="http://schemas.microsoft.com/office/drawing/2014/main" val="162206097"/>
                    </a:ext>
                  </a:extLst>
                </a:gridCol>
                <a:gridCol w="1286016">
                  <a:extLst>
                    <a:ext uri="{9D8B030D-6E8A-4147-A177-3AD203B41FA5}">
                      <a16:colId xmlns:a16="http://schemas.microsoft.com/office/drawing/2014/main" val="2930381663"/>
                    </a:ext>
                  </a:extLst>
                </a:gridCol>
                <a:gridCol w="1286016">
                  <a:extLst>
                    <a:ext uri="{9D8B030D-6E8A-4147-A177-3AD203B41FA5}">
                      <a16:colId xmlns:a16="http://schemas.microsoft.com/office/drawing/2014/main" val="205633031"/>
                    </a:ext>
                  </a:extLst>
                </a:gridCol>
              </a:tblGrid>
              <a:tr h="616983">
                <a:tc>
                  <a:txBody>
                    <a:bodyPr/>
                    <a:lstStyle/>
                    <a:p>
                      <a:pPr algn="ctr"/>
                      <a:r>
                        <a:rPr lang="en-GB" sz="1500" dirty="0"/>
                        <a:t>Data set</a:t>
                      </a:r>
                    </a:p>
                  </a:txBody>
                  <a:tcPr marL="0" marR="0" marT="0" marB="0"/>
                </a:tc>
                <a:tc>
                  <a:txBody>
                    <a:bodyPr/>
                    <a:lstStyle/>
                    <a:p>
                      <a:pPr algn="ctr"/>
                      <a:endParaRPr lang="en-GB" sz="1500" dirty="0"/>
                    </a:p>
                  </a:txBody>
                  <a:tcPr marL="0" marR="0" marT="0" marB="0"/>
                </a:tc>
                <a:tc>
                  <a:txBody>
                    <a:bodyPr/>
                    <a:lstStyle/>
                    <a:p>
                      <a:pPr algn="ctr"/>
                      <a:r>
                        <a:rPr lang="en-GB" sz="1500" dirty="0"/>
                        <a:t>Traditional</a:t>
                      </a:r>
                    </a:p>
                    <a:p>
                      <a:pPr algn="ctr"/>
                      <a:r>
                        <a:rPr lang="en-GB" sz="1500" dirty="0"/>
                        <a:t> RUM-MNL</a:t>
                      </a:r>
                    </a:p>
                  </a:txBody>
                  <a:tcPr marL="0" marR="0" marT="0" marB="0"/>
                </a:tc>
                <a:tc>
                  <a:txBody>
                    <a:bodyPr/>
                    <a:lstStyle/>
                    <a:p>
                      <a:pPr algn="ctr"/>
                      <a:r>
                        <a:rPr lang="en-GB" sz="1500" dirty="0"/>
                        <a:t>CV-enriched</a:t>
                      </a:r>
                      <a:r>
                        <a:rPr lang="en-GB" sz="1500" baseline="0" dirty="0"/>
                        <a:t> </a:t>
                      </a:r>
                    </a:p>
                    <a:p>
                      <a:pPr algn="ctr"/>
                      <a:r>
                        <a:rPr lang="en-GB" sz="1500" baseline="0" dirty="0"/>
                        <a:t>DCM</a:t>
                      </a:r>
                      <a:endParaRPr lang="en-GB" sz="1500" dirty="0"/>
                    </a:p>
                  </a:txBody>
                  <a:tcPr marL="0" marR="0" marT="0" marB="0"/>
                </a:tc>
                <a:tc>
                  <a:txBody>
                    <a:bodyPr/>
                    <a:lstStyle/>
                    <a:p>
                      <a:pPr algn="ctr"/>
                      <a:r>
                        <a:rPr lang="en-GB" sz="1500" dirty="0"/>
                        <a:t>LLM</a:t>
                      </a:r>
                    </a:p>
                  </a:txBody>
                  <a:tcPr marL="0" marR="0" marT="0" marB="0"/>
                </a:tc>
                <a:extLst>
                  <a:ext uri="{0D108BD9-81ED-4DB2-BD59-A6C34878D82A}">
                    <a16:rowId xmlns:a16="http://schemas.microsoft.com/office/drawing/2014/main" val="1166133042"/>
                  </a:ext>
                </a:extLst>
              </a:tr>
              <a:tr h="360000">
                <a:tc rowSpan="7">
                  <a:txBody>
                    <a:bodyPr/>
                    <a:lstStyle/>
                    <a:p>
                      <a:pPr algn="ctr"/>
                      <a:r>
                        <a:rPr lang="en-GB" sz="1500" b="1" dirty="0"/>
                        <a:t>Train</a:t>
                      </a:r>
                      <a:r>
                        <a:rPr lang="en-GB" sz="1500" b="1" baseline="0" dirty="0"/>
                        <a:t> data</a:t>
                      </a:r>
                    </a:p>
                    <a:p>
                      <a:pPr algn="ctr"/>
                      <a:r>
                        <a:rPr lang="en-GB" sz="1500" baseline="0" dirty="0"/>
                        <a:t>N = 9,784</a:t>
                      </a:r>
                      <a:endParaRPr lang="en-GB" sz="1500" dirty="0"/>
                    </a:p>
                  </a:txBody>
                  <a:tcPr marL="0" marR="0" marT="0" marB="0" vert="vert270" anchor="ctr">
                    <a:solidFill>
                      <a:schemeClr val="accent6">
                        <a:lumMod val="60000"/>
                        <a:lumOff val="40000"/>
                      </a:schemeClr>
                    </a:solidFill>
                  </a:tcPr>
                </a:tc>
                <a:tc>
                  <a:txBody>
                    <a:bodyPr/>
                    <a:lstStyle/>
                    <a:p>
                      <a:r>
                        <a:rPr lang="en-GB" sz="1600" dirty="0"/>
                        <a:t>Parameters</a:t>
                      </a:r>
                    </a:p>
                  </a:txBody>
                  <a:tcPr marL="36000" marR="0" marT="0" marB="0" anchor="ctr">
                    <a:solidFill>
                      <a:schemeClr val="accent6">
                        <a:lumMod val="40000"/>
                        <a:lumOff val="60000"/>
                      </a:schemeClr>
                    </a:solidFill>
                  </a:tcPr>
                </a:tc>
                <a:tc>
                  <a:txBody>
                    <a:bodyPr/>
                    <a:lstStyle/>
                    <a:p>
                      <a:pPr algn="ctr"/>
                      <a:r>
                        <a:rPr lang="en-GB" sz="1600" dirty="0"/>
                        <a:t>2</a:t>
                      </a:r>
                    </a:p>
                  </a:txBody>
                  <a:tcPr marL="36000" marR="0" marT="0" marB="0" anchor="ctr">
                    <a:solidFill>
                      <a:schemeClr val="accent6">
                        <a:lumMod val="40000"/>
                        <a:lumOff val="60000"/>
                      </a:schemeClr>
                    </a:solidFill>
                  </a:tcPr>
                </a:tc>
                <a:tc>
                  <a:txBody>
                    <a:bodyPr/>
                    <a:lstStyle/>
                    <a:p>
                      <a:pPr algn="ctr"/>
                      <a:r>
                        <a:rPr lang="en-GB" sz="1600" dirty="0"/>
                        <a:t>86m</a:t>
                      </a:r>
                    </a:p>
                  </a:txBody>
                  <a:tcPr marL="36000" marR="0" marT="0" marB="0" anchor="ctr">
                    <a:solidFill>
                      <a:schemeClr val="accent6">
                        <a:lumMod val="40000"/>
                        <a:lumOff val="60000"/>
                      </a:schemeClr>
                    </a:solidFill>
                  </a:tcPr>
                </a:tc>
                <a:tc>
                  <a:txBody>
                    <a:bodyPr/>
                    <a:lstStyle/>
                    <a:p>
                      <a:pPr algn="ctr"/>
                      <a:r>
                        <a:rPr lang="en-GB" sz="1600" dirty="0"/>
                        <a:t>1.6m</a:t>
                      </a:r>
                    </a:p>
                  </a:txBody>
                  <a:tcPr marL="36000" marR="0" marT="0" marB="0" anchor="ctr">
                    <a:solidFill>
                      <a:schemeClr val="accent6">
                        <a:lumMod val="40000"/>
                        <a:lumOff val="60000"/>
                      </a:schemeClr>
                    </a:solidFill>
                  </a:tcPr>
                </a:tc>
                <a:extLst>
                  <a:ext uri="{0D108BD9-81ED-4DB2-BD59-A6C34878D82A}">
                    <a16:rowId xmlns:a16="http://schemas.microsoft.com/office/drawing/2014/main" val="3033988113"/>
                  </a:ext>
                </a:extLst>
              </a:tr>
              <a:tr h="360000">
                <a:tc vMerge="1">
                  <a:txBody>
                    <a:bodyPr/>
                    <a:lstStyle/>
                    <a:p>
                      <a:endParaRPr lang="en-GB" sz="1500" dirty="0"/>
                    </a:p>
                  </a:txBody>
                  <a:tcPr marL="0" marR="0" marT="0" marB="0"/>
                </a:tc>
                <a:tc>
                  <a:txBody>
                    <a:bodyPr/>
                    <a:lstStyle/>
                    <a:p>
                      <a:r>
                        <a:rPr lang="el-GR" sz="1600" baseline="0" dirty="0"/>
                        <a:t>Ρ</a:t>
                      </a:r>
                      <a:r>
                        <a:rPr lang="en-GB" sz="1600" baseline="30000" dirty="0"/>
                        <a:t>2</a:t>
                      </a:r>
                    </a:p>
                  </a:txBody>
                  <a:tcPr marL="36000" marR="0" marT="0" marB="0" anchor="ctr">
                    <a:solidFill>
                      <a:schemeClr val="accent6">
                        <a:lumMod val="20000"/>
                        <a:lumOff val="80000"/>
                      </a:schemeClr>
                    </a:solidFill>
                  </a:tcPr>
                </a:tc>
                <a:tc>
                  <a:txBody>
                    <a:bodyPr/>
                    <a:lstStyle/>
                    <a:p>
                      <a:pPr algn="ctr"/>
                      <a:r>
                        <a:rPr lang="en-GB" sz="1600" dirty="0"/>
                        <a:t>0.12</a:t>
                      </a:r>
                    </a:p>
                  </a:txBody>
                  <a:tcPr marL="36000" marR="0" marT="0" marB="0" anchor="ctr">
                    <a:solidFill>
                      <a:schemeClr val="accent6">
                        <a:lumMod val="20000"/>
                        <a:lumOff val="80000"/>
                      </a:schemeClr>
                    </a:solidFill>
                  </a:tcPr>
                </a:tc>
                <a:tc>
                  <a:txBody>
                    <a:bodyPr/>
                    <a:lstStyle/>
                    <a:p>
                      <a:pPr algn="ctr"/>
                      <a:r>
                        <a:rPr lang="en-GB" sz="1600" dirty="0"/>
                        <a:t>0.19</a:t>
                      </a:r>
                    </a:p>
                  </a:txBody>
                  <a:tcPr marL="36000" marR="0" marT="0" marB="0" anchor="ctr">
                    <a:solidFill>
                      <a:schemeClr val="accent6">
                        <a:lumMod val="20000"/>
                        <a:lumOff val="80000"/>
                      </a:schemeClr>
                    </a:solidFill>
                  </a:tcPr>
                </a:tc>
                <a:tc>
                  <a:txBody>
                    <a:bodyPr/>
                    <a:lstStyle/>
                    <a:p>
                      <a:pPr algn="ctr"/>
                      <a:r>
                        <a:rPr lang="en-GB" sz="1600" dirty="0"/>
                        <a:t>0.21</a:t>
                      </a:r>
                    </a:p>
                  </a:txBody>
                  <a:tcPr marL="36000" marR="0" marT="0" marB="0" anchor="ctr">
                    <a:solidFill>
                      <a:schemeClr val="accent6">
                        <a:lumMod val="20000"/>
                        <a:lumOff val="80000"/>
                      </a:schemeClr>
                    </a:solidFill>
                  </a:tcPr>
                </a:tc>
                <a:extLst>
                  <a:ext uri="{0D108BD9-81ED-4DB2-BD59-A6C34878D82A}">
                    <a16:rowId xmlns:a16="http://schemas.microsoft.com/office/drawing/2014/main" val="3698831506"/>
                  </a:ext>
                </a:extLst>
              </a:tr>
              <a:tr h="360000">
                <a:tc vMerge="1">
                  <a:txBody>
                    <a:bodyPr/>
                    <a:lstStyle/>
                    <a:p>
                      <a:endParaRPr lang="en-GB"/>
                    </a:p>
                  </a:txBody>
                  <a:tcPr/>
                </a:tc>
                <a:tc>
                  <a:txBody>
                    <a:bodyPr/>
                    <a:lstStyle/>
                    <a:p>
                      <a:r>
                        <a:rPr lang="en-GB" sz="1600" baseline="0" dirty="0"/>
                        <a:t>Cross entropy</a:t>
                      </a:r>
                    </a:p>
                  </a:txBody>
                  <a:tcPr marL="36000" marR="0" marT="0" marB="0" anchor="ctr">
                    <a:solidFill>
                      <a:schemeClr val="accent6">
                        <a:lumMod val="40000"/>
                        <a:lumOff val="60000"/>
                      </a:schemeClr>
                    </a:solidFill>
                  </a:tcPr>
                </a:tc>
                <a:tc>
                  <a:txBody>
                    <a:bodyPr/>
                    <a:lstStyle/>
                    <a:p>
                      <a:pPr algn="ctr"/>
                      <a:r>
                        <a:rPr lang="en-GB" sz="1600" dirty="0"/>
                        <a:t>0.609</a:t>
                      </a:r>
                    </a:p>
                  </a:txBody>
                  <a:tcPr marL="36000" marR="0" marT="0" marB="0" anchor="ctr">
                    <a:solidFill>
                      <a:schemeClr val="accent6">
                        <a:lumMod val="40000"/>
                        <a:lumOff val="60000"/>
                      </a:schemeClr>
                    </a:solidFill>
                  </a:tcPr>
                </a:tc>
                <a:tc>
                  <a:txBody>
                    <a:bodyPr/>
                    <a:lstStyle/>
                    <a:p>
                      <a:pPr algn="ctr"/>
                      <a:r>
                        <a:rPr lang="en-GB" sz="1600" dirty="0"/>
                        <a:t>0.562</a:t>
                      </a:r>
                    </a:p>
                  </a:txBody>
                  <a:tcPr marL="36000" marR="0" marT="0" marB="0" anchor="ctr">
                    <a:solidFill>
                      <a:schemeClr val="accent6">
                        <a:lumMod val="40000"/>
                        <a:lumOff val="60000"/>
                      </a:schemeClr>
                    </a:solidFill>
                  </a:tcPr>
                </a:tc>
                <a:tc>
                  <a:txBody>
                    <a:bodyPr/>
                    <a:lstStyle/>
                    <a:p>
                      <a:pPr algn="ctr"/>
                      <a:r>
                        <a:rPr lang="en-GB" sz="1600" dirty="0"/>
                        <a:t>0.548</a:t>
                      </a:r>
                    </a:p>
                  </a:txBody>
                  <a:tcPr marL="36000" marR="0" marT="0" marB="0" anchor="ctr">
                    <a:solidFill>
                      <a:schemeClr val="accent6">
                        <a:lumMod val="40000"/>
                        <a:lumOff val="60000"/>
                      </a:schemeClr>
                    </a:solidFill>
                  </a:tcPr>
                </a:tc>
                <a:extLst>
                  <a:ext uri="{0D108BD9-81ED-4DB2-BD59-A6C34878D82A}">
                    <a16:rowId xmlns:a16="http://schemas.microsoft.com/office/drawing/2014/main" val="4105726235"/>
                  </a:ext>
                </a:extLst>
              </a:tr>
              <a:tr h="360000">
                <a:tc vMerge="1">
                  <a:txBody>
                    <a:bodyPr/>
                    <a:lstStyle/>
                    <a:p>
                      <a:endParaRPr lang="en-GB" sz="1500" dirty="0"/>
                    </a:p>
                  </a:txBody>
                  <a:tcPr marL="0" marR="0" marT="0" marB="0"/>
                </a:tc>
                <a:tc>
                  <a:txBody>
                    <a:bodyPr/>
                    <a:lstStyle/>
                    <a:p>
                      <a:r>
                        <a:rPr lang="en-GB" sz="1600" dirty="0"/>
                        <a:t>Computation time</a:t>
                      </a:r>
                    </a:p>
                  </a:txBody>
                  <a:tcPr marL="36000" marR="0" marT="0" marB="0" anchor="ctr">
                    <a:solidFill>
                      <a:schemeClr val="accent6">
                        <a:lumMod val="20000"/>
                        <a:lumOff val="80000"/>
                      </a:schemeClr>
                    </a:solidFill>
                  </a:tcPr>
                </a:tc>
                <a:tc>
                  <a:txBody>
                    <a:bodyPr/>
                    <a:lstStyle/>
                    <a:p>
                      <a:pPr algn="ctr"/>
                      <a:r>
                        <a:rPr lang="en-GB" sz="1600" dirty="0"/>
                        <a:t>1 sec</a:t>
                      </a:r>
                    </a:p>
                  </a:txBody>
                  <a:tcPr marL="36000" marR="0" marT="0" marB="0" anchor="ctr">
                    <a:solidFill>
                      <a:schemeClr val="accent6">
                        <a:lumMod val="20000"/>
                        <a:lumOff val="80000"/>
                      </a:schemeClr>
                    </a:solidFill>
                  </a:tcPr>
                </a:tc>
                <a:tc>
                  <a:txBody>
                    <a:bodyPr/>
                    <a:lstStyle/>
                    <a:p>
                      <a:pPr algn="ctr"/>
                      <a:r>
                        <a:rPr lang="en-GB" sz="1600" dirty="0"/>
                        <a:t>~3.5 hr </a:t>
                      </a:r>
                      <a:r>
                        <a:rPr lang="en-GB" sz="1600" baseline="30000" dirty="0"/>
                        <a:t>*</a:t>
                      </a:r>
                    </a:p>
                  </a:txBody>
                  <a:tcPr marL="36000" marR="0" marT="0" marB="0" anchor="ctr">
                    <a:solidFill>
                      <a:schemeClr val="accent6">
                        <a:lumMod val="20000"/>
                        <a:lumOff val="80000"/>
                      </a:schemeClr>
                    </a:solidFill>
                  </a:tcPr>
                </a:tc>
                <a:tc>
                  <a:txBody>
                    <a:bodyPr/>
                    <a:lstStyle/>
                    <a:p>
                      <a:pPr algn="ctr"/>
                      <a:r>
                        <a:rPr lang="en-GB" sz="1600" baseline="0" dirty="0"/>
                        <a:t>16 min</a:t>
                      </a:r>
                    </a:p>
                  </a:txBody>
                  <a:tcPr marL="36000" marR="0" marT="0" marB="0" anchor="ctr">
                    <a:solidFill>
                      <a:schemeClr val="accent6">
                        <a:lumMod val="20000"/>
                        <a:lumOff val="80000"/>
                      </a:schemeClr>
                    </a:solidFill>
                  </a:tcPr>
                </a:tc>
                <a:extLst>
                  <a:ext uri="{0D108BD9-81ED-4DB2-BD59-A6C34878D82A}">
                    <a16:rowId xmlns:a16="http://schemas.microsoft.com/office/drawing/2014/main" val="1659987667"/>
                  </a:ext>
                </a:extLst>
              </a:tr>
              <a:tr h="360000">
                <a:tc vMerge="1">
                  <a:txBody>
                    <a:bodyPr/>
                    <a:lstStyle/>
                    <a:p>
                      <a:endParaRPr lang="en-GB" sz="1500" dirty="0"/>
                    </a:p>
                  </a:txBody>
                  <a:tcPr marL="0" marR="0" marT="0" marB="0"/>
                </a:tc>
                <a:tc>
                  <a:txBody>
                    <a:bodyPr/>
                    <a:lstStyle/>
                    <a:p>
                      <a:r>
                        <a:rPr lang="en-GB" sz="1600" dirty="0" err="1"/>
                        <a:t>B</a:t>
                      </a:r>
                      <a:r>
                        <a:rPr lang="en-GB" sz="1600" baseline="-25000" dirty="0" err="1"/>
                        <a:t>hhcost</a:t>
                      </a:r>
                      <a:endParaRPr lang="en-GB" sz="1600" baseline="-25000" dirty="0"/>
                    </a:p>
                  </a:txBody>
                  <a:tcPr marL="36000" marR="0" marT="0" marB="0" anchor="ctr">
                    <a:solidFill>
                      <a:schemeClr val="accent6">
                        <a:lumMod val="40000"/>
                        <a:lumOff val="60000"/>
                      </a:schemeClr>
                    </a:solidFill>
                  </a:tcPr>
                </a:tc>
                <a:tc>
                  <a:txBody>
                    <a:bodyPr/>
                    <a:lstStyle/>
                    <a:p>
                      <a:pPr algn="ctr"/>
                      <a:r>
                        <a:rPr lang="en-GB" sz="1600" dirty="0"/>
                        <a:t>-0.86 (0.024)</a:t>
                      </a:r>
                    </a:p>
                  </a:txBody>
                  <a:tcPr marL="36000" marR="0" marT="0" marB="0" anchor="ctr">
                    <a:solidFill>
                      <a:schemeClr val="accent6">
                        <a:lumMod val="40000"/>
                        <a:lumOff val="60000"/>
                      </a:schemeClr>
                    </a:solidFill>
                  </a:tcPr>
                </a:tc>
                <a:tc>
                  <a:txBody>
                    <a:bodyPr/>
                    <a:lstStyle/>
                    <a:p>
                      <a:pPr algn="ctr"/>
                      <a:r>
                        <a:rPr lang="en-GB" sz="1600" dirty="0"/>
                        <a:t>-0.94</a:t>
                      </a:r>
                    </a:p>
                  </a:txBody>
                  <a:tcPr marL="36000" marR="0" marT="0" marB="0" anchor="ctr">
                    <a:solidFill>
                      <a:schemeClr val="accent6">
                        <a:lumMod val="40000"/>
                        <a:lumOff val="60000"/>
                      </a:schemeClr>
                    </a:solidFill>
                  </a:tcPr>
                </a:tc>
                <a:tc>
                  <a:txBody>
                    <a:bodyPr/>
                    <a:lstStyle/>
                    <a:p>
                      <a:pPr algn="ctr"/>
                      <a:r>
                        <a:rPr lang="en-GB" sz="1600" dirty="0"/>
                        <a:t>-0.93</a:t>
                      </a:r>
                    </a:p>
                  </a:txBody>
                  <a:tcPr marL="36000" marR="0" marT="0" marB="0" anchor="ctr">
                    <a:solidFill>
                      <a:schemeClr val="accent6">
                        <a:lumMod val="40000"/>
                        <a:lumOff val="60000"/>
                      </a:schemeClr>
                    </a:solidFill>
                  </a:tcPr>
                </a:tc>
                <a:extLst>
                  <a:ext uri="{0D108BD9-81ED-4DB2-BD59-A6C34878D82A}">
                    <a16:rowId xmlns:a16="http://schemas.microsoft.com/office/drawing/2014/main" val="3572777869"/>
                  </a:ext>
                </a:extLst>
              </a:tr>
              <a:tr h="360000">
                <a:tc vMerge="1">
                  <a:txBody>
                    <a:bodyPr/>
                    <a:lstStyle/>
                    <a:p>
                      <a:endParaRPr lang="en-GB" sz="1500" dirty="0"/>
                    </a:p>
                  </a:txBody>
                  <a:tcPr marL="0" marR="0" marT="0" marB="0"/>
                </a:tc>
                <a:tc>
                  <a:txBody>
                    <a:bodyPr/>
                    <a:lstStyle/>
                    <a:p>
                      <a:r>
                        <a:rPr lang="en-GB" sz="1600" dirty="0" err="1"/>
                        <a:t>B</a:t>
                      </a:r>
                      <a:r>
                        <a:rPr lang="en-GB" sz="1600" baseline="-25000" dirty="0" err="1"/>
                        <a:t>tt</a:t>
                      </a:r>
                      <a:endParaRPr lang="en-GB" sz="1600" baseline="-25000" dirty="0"/>
                    </a:p>
                  </a:txBody>
                  <a:tcPr marL="36000" marR="0" marT="0" marB="0" anchor="ctr">
                    <a:solidFill>
                      <a:schemeClr val="accent6">
                        <a:lumMod val="20000"/>
                        <a:lumOff val="80000"/>
                      </a:schemeClr>
                    </a:solidFill>
                  </a:tcPr>
                </a:tc>
                <a:tc>
                  <a:txBody>
                    <a:bodyPr/>
                    <a:lstStyle/>
                    <a:p>
                      <a:pPr algn="ctr"/>
                      <a:r>
                        <a:rPr lang="en-GB" sz="1600" dirty="0"/>
                        <a:t>-0.21 (0.025)</a:t>
                      </a:r>
                    </a:p>
                  </a:txBody>
                  <a:tcPr marL="36000" marR="0" marT="0" marB="0" anchor="ctr">
                    <a:solidFill>
                      <a:schemeClr val="accent6">
                        <a:lumMod val="20000"/>
                        <a:lumOff val="80000"/>
                      </a:schemeClr>
                    </a:solidFill>
                  </a:tcPr>
                </a:tc>
                <a:tc>
                  <a:txBody>
                    <a:bodyPr/>
                    <a:lstStyle/>
                    <a:p>
                      <a:pPr algn="ctr"/>
                      <a:r>
                        <a:rPr lang="en-GB" sz="1600" dirty="0"/>
                        <a:t>-0.23</a:t>
                      </a:r>
                    </a:p>
                  </a:txBody>
                  <a:tcPr marL="36000" marR="0" marT="0" marB="0" anchor="ctr">
                    <a:solidFill>
                      <a:schemeClr val="accent6">
                        <a:lumMod val="20000"/>
                        <a:lumOff val="80000"/>
                      </a:schemeClr>
                    </a:solidFill>
                  </a:tcPr>
                </a:tc>
                <a:tc>
                  <a:txBody>
                    <a:bodyPr/>
                    <a:lstStyle/>
                    <a:p>
                      <a:pPr algn="ctr"/>
                      <a:r>
                        <a:rPr lang="en-GB" sz="1600" dirty="0"/>
                        <a:t>-0.25</a:t>
                      </a:r>
                    </a:p>
                  </a:txBody>
                  <a:tcPr marL="36000" marR="0" marT="0" marB="0" anchor="ctr">
                    <a:solidFill>
                      <a:schemeClr val="accent6">
                        <a:lumMod val="20000"/>
                        <a:lumOff val="80000"/>
                      </a:schemeClr>
                    </a:solidFill>
                  </a:tcPr>
                </a:tc>
                <a:extLst>
                  <a:ext uri="{0D108BD9-81ED-4DB2-BD59-A6C34878D82A}">
                    <a16:rowId xmlns:a16="http://schemas.microsoft.com/office/drawing/2014/main" val="447883766"/>
                  </a:ext>
                </a:extLst>
              </a:tr>
              <a:tr h="432000">
                <a:tc vMerge="1">
                  <a:txBody>
                    <a:bodyPr/>
                    <a:lstStyle/>
                    <a:p>
                      <a:endParaRPr lang="en-GB" sz="1500" dirty="0"/>
                    </a:p>
                  </a:txBody>
                  <a:tcPr marL="0" marR="0" marT="0" marB="0"/>
                </a:tc>
                <a:tc>
                  <a:txBody>
                    <a:bodyPr/>
                    <a:lstStyle/>
                    <a:p>
                      <a:r>
                        <a:rPr lang="en-GB" sz="1600" dirty="0"/>
                        <a:t>Value</a:t>
                      </a:r>
                      <a:r>
                        <a:rPr lang="en-GB" sz="1600" baseline="0" dirty="0"/>
                        <a:t>-of-Travel-Time</a:t>
                      </a:r>
                    </a:p>
                    <a:p>
                      <a:r>
                        <a:rPr lang="en-GB" sz="1600" dirty="0"/>
                        <a:t>[€/hr month]</a:t>
                      </a:r>
                    </a:p>
                  </a:txBody>
                  <a:tcPr marL="36000" marR="0" marT="0" marB="0" anchor="ctr">
                    <a:solidFill>
                      <a:schemeClr val="accent6">
                        <a:lumMod val="40000"/>
                        <a:lumOff val="60000"/>
                      </a:schemeClr>
                    </a:solidFill>
                  </a:tcPr>
                </a:tc>
                <a:tc>
                  <a:txBody>
                    <a:bodyPr/>
                    <a:lstStyle/>
                    <a:p>
                      <a:pPr algn="ctr"/>
                      <a:r>
                        <a:rPr lang="en-GB" sz="1600" dirty="0"/>
                        <a:t>€217,-</a:t>
                      </a:r>
                    </a:p>
                  </a:txBody>
                  <a:tcPr marL="36000" marR="0" marT="0" marB="0" anchor="ctr">
                    <a:solidFill>
                      <a:schemeClr val="accent6">
                        <a:lumMod val="40000"/>
                        <a:lumOff val="60000"/>
                      </a:schemeClr>
                    </a:solidFill>
                  </a:tcPr>
                </a:tc>
                <a:tc>
                  <a:txBody>
                    <a:bodyPr/>
                    <a:lstStyle/>
                    <a:p>
                      <a:pPr algn="ctr"/>
                      <a:r>
                        <a:rPr lang="en-GB" sz="1600" dirty="0"/>
                        <a:t>€218,-</a:t>
                      </a:r>
                    </a:p>
                  </a:txBody>
                  <a:tcPr marL="36000" marR="0" marT="0" marB="0" anchor="ctr">
                    <a:solidFill>
                      <a:schemeClr val="accent6">
                        <a:lumMod val="40000"/>
                        <a:lumOff val="60000"/>
                      </a:schemeClr>
                    </a:solidFill>
                  </a:tcPr>
                </a:tc>
                <a:tc>
                  <a:txBody>
                    <a:bodyPr/>
                    <a:lstStyle/>
                    <a:p>
                      <a:pPr algn="ctr"/>
                      <a:r>
                        <a:rPr lang="en-GB" sz="1600" dirty="0"/>
                        <a:t>€237,-</a:t>
                      </a:r>
                    </a:p>
                  </a:txBody>
                  <a:tcPr marL="36000" marR="0" marT="0" marB="0" anchor="ctr">
                    <a:solidFill>
                      <a:schemeClr val="accent6">
                        <a:lumMod val="40000"/>
                        <a:lumOff val="60000"/>
                      </a:schemeClr>
                    </a:solidFill>
                  </a:tcPr>
                </a:tc>
                <a:extLst>
                  <a:ext uri="{0D108BD9-81ED-4DB2-BD59-A6C34878D82A}">
                    <a16:rowId xmlns:a16="http://schemas.microsoft.com/office/drawing/2014/main" val="2250040129"/>
                  </a:ext>
                </a:extLst>
              </a:tr>
              <a:tr h="97162">
                <a:tc>
                  <a:txBody>
                    <a:bodyPr/>
                    <a:lstStyle/>
                    <a:p>
                      <a:endParaRPr lang="en-GB" sz="100" dirty="0"/>
                    </a:p>
                  </a:txBody>
                  <a:tcPr marL="0" marR="0" marT="0" marB="0">
                    <a:solidFill>
                      <a:schemeClr val="bg1">
                        <a:lumMod val="85000"/>
                      </a:schemeClr>
                    </a:solidFill>
                  </a:tcPr>
                </a:tc>
                <a:tc>
                  <a:txBody>
                    <a:bodyPr/>
                    <a:lstStyle/>
                    <a:p>
                      <a:endParaRPr lang="en-GB" sz="600" dirty="0"/>
                    </a:p>
                  </a:txBody>
                  <a:tcPr marL="36000" marR="0" marT="0" marB="0" anchor="ctr">
                    <a:solidFill>
                      <a:schemeClr val="bg1">
                        <a:lumMod val="85000"/>
                      </a:schemeClr>
                    </a:solidFill>
                  </a:tcPr>
                </a:tc>
                <a:tc>
                  <a:txBody>
                    <a:bodyPr/>
                    <a:lstStyle/>
                    <a:p>
                      <a:pPr algn="ctr"/>
                      <a:endParaRPr lang="en-GB" sz="600" dirty="0"/>
                    </a:p>
                  </a:txBody>
                  <a:tcPr marL="36000" marR="0" marT="0" marB="0" anchor="ctr">
                    <a:solidFill>
                      <a:schemeClr val="bg1">
                        <a:lumMod val="85000"/>
                      </a:schemeClr>
                    </a:solidFill>
                  </a:tcPr>
                </a:tc>
                <a:tc>
                  <a:txBody>
                    <a:bodyPr/>
                    <a:lstStyle/>
                    <a:p>
                      <a:pPr algn="ctr"/>
                      <a:endParaRPr lang="en-GB" sz="600" dirty="0"/>
                    </a:p>
                  </a:txBody>
                  <a:tcPr marL="36000" marR="0" marT="0" marB="0" anchor="ctr">
                    <a:solidFill>
                      <a:schemeClr val="bg1">
                        <a:lumMod val="85000"/>
                      </a:schemeClr>
                    </a:solidFill>
                  </a:tcPr>
                </a:tc>
                <a:tc>
                  <a:txBody>
                    <a:bodyPr/>
                    <a:lstStyle/>
                    <a:p>
                      <a:pPr algn="ctr"/>
                      <a:endParaRPr lang="en-GB" sz="600" dirty="0"/>
                    </a:p>
                  </a:txBody>
                  <a:tcPr marL="36000" marR="0" marT="0" marB="0" anchor="ctr">
                    <a:solidFill>
                      <a:schemeClr val="bg1">
                        <a:lumMod val="85000"/>
                      </a:schemeClr>
                    </a:solidFill>
                  </a:tcPr>
                </a:tc>
                <a:extLst>
                  <a:ext uri="{0D108BD9-81ED-4DB2-BD59-A6C34878D82A}">
                    <a16:rowId xmlns:a16="http://schemas.microsoft.com/office/drawing/2014/main" val="2667316741"/>
                  </a:ext>
                </a:extLst>
              </a:tr>
              <a:tr h="360000">
                <a:tc rowSpan="3">
                  <a:txBody>
                    <a:bodyPr/>
                    <a:lstStyle/>
                    <a:p>
                      <a:pPr algn="ctr"/>
                      <a:r>
                        <a:rPr lang="en-GB" sz="1600" b="1" dirty="0"/>
                        <a:t>Test</a:t>
                      </a:r>
                      <a:r>
                        <a:rPr lang="en-GB" sz="1600" b="1" baseline="0" dirty="0"/>
                        <a:t> 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aseline="0" dirty="0"/>
                        <a:t>N = 1,948</a:t>
                      </a:r>
                      <a:endParaRPr lang="en-GB" sz="1600" dirty="0"/>
                    </a:p>
                  </a:txBody>
                  <a:tcPr marL="0" marR="0" marT="0" marB="0" vert="vert270" anchor="ctr">
                    <a:solidFill>
                      <a:schemeClr val="accent2">
                        <a:lumMod val="60000"/>
                        <a:lumOff val="40000"/>
                      </a:schemeClr>
                    </a:solidFill>
                  </a:tcPr>
                </a:tc>
                <a:tc>
                  <a:txBody>
                    <a:bodyPr/>
                    <a:lstStyle/>
                    <a:p>
                      <a:r>
                        <a:rPr lang="en-GB" sz="1600" kern="1200" dirty="0">
                          <a:solidFill>
                            <a:schemeClr val="dk1"/>
                          </a:solidFill>
                          <a:latin typeface="+mn-lt"/>
                          <a:ea typeface="+mn-ea"/>
                          <a:cs typeface="+mn-cs"/>
                        </a:rPr>
                        <a:t>Log-likelihood</a:t>
                      </a:r>
                      <a:endParaRPr lang="en-GB" sz="1600" kern="1200" baseline="-25000" dirty="0">
                        <a:solidFill>
                          <a:schemeClr val="dk1"/>
                        </a:solidFill>
                        <a:latin typeface="+mn-lt"/>
                        <a:ea typeface="+mn-ea"/>
                        <a:cs typeface="+mn-cs"/>
                      </a:endParaRPr>
                    </a:p>
                  </a:txBody>
                  <a:tcPr marL="36000" marR="0" marT="0" marB="0" anchor="ctr">
                    <a:solidFill>
                      <a:schemeClr val="accent2">
                        <a:lumMod val="20000"/>
                        <a:lumOff val="80000"/>
                      </a:schemeClr>
                    </a:solidFill>
                  </a:tcPr>
                </a:tc>
                <a:tc>
                  <a:txBody>
                    <a:bodyPr/>
                    <a:lstStyle/>
                    <a:p>
                      <a:pPr algn="ctr"/>
                      <a:r>
                        <a:rPr lang="en-GB" sz="1600" kern="1200" dirty="0">
                          <a:solidFill>
                            <a:schemeClr val="dk1"/>
                          </a:solidFill>
                          <a:latin typeface="+mn-lt"/>
                          <a:ea typeface="+mn-ea"/>
                          <a:cs typeface="+mn-cs"/>
                        </a:rPr>
                        <a:t>-1193.5</a:t>
                      </a:r>
                    </a:p>
                  </a:txBody>
                  <a:tcPr marL="36000" marR="0" marT="0" marB="0" anchor="ctr">
                    <a:solidFill>
                      <a:schemeClr val="accent2">
                        <a:lumMod val="20000"/>
                        <a:lumOff val="80000"/>
                      </a:schemeClr>
                    </a:solidFill>
                  </a:tcPr>
                </a:tc>
                <a:tc>
                  <a:txBody>
                    <a:bodyPr/>
                    <a:lstStyle/>
                    <a:p>
                      <a:pPr algn="ctr"/>
                      <a:r>
                        <a:rPr lang="en-GB" sz="1600" kern="1200" dirty="0">
                          <a:solidFill>
                            <a:schemeClr val="dk1"/>
                          </a:solidFill>
                          <a:latin typeface="+mn-lt"/>
                          <a:ea typeface="+mn-ea"/>
                          <a:cs typeface="+mn-cs"/>
                        </a:rPr>
                        <a:t>-1147.6</a:t>
                      </a:r>
                    </a:p>
                  </a:txBody>
                  <a:tcPr marL="36000" marR="0" marT="0" marB="0" anchor="ctr">
                    <a:solidFill>
                      <a:schemeClr val="accent2">
                        <a:lumMod val="20000"/>
                        <a:lumOff val="80000"/>
                      </a:schemeClr>
                    </a:solidFill>
                  </a:tcPr>
                </a:tc>
                <a:tc>
                  <a:txBody>
                    <a:bodyPr/>
                    <a:lstStyle/>
                    <a:p>
                      <a:pPr algn="ctr"/>
                      <a:r>
                        <a:rPr lang="en-GB" sz="1600" kern="1200" dirty="0">
                          <a:solidFill>
                            <a:schemeClr val="dk1"/>
                          </a:solidFill>
                          <a:latin typeface="+mn-lt"/>
                          <a:ea typeface="+mn-ea"/>
                          <a:cs typeface="+mn-cs"/>
                        </a:rPr>
                        <a:t>-1124.3</a:t>
                      </a:r>
                    </a:p>
                  </a:txBody>
                  <a:tcPr marL="36000" marR="0" marT="0" marB="0" anchor="ctr">
                    <a:solidFill>
                      <a:schemeClr val="accent2">
                        <a:lumMod val="20000"/>
                        <a:lumOff val="80000"/>
                      </a:schemeClr>
                    </a:solidFill>
                  </a:tcPr>
                </a:tc>
                <a:extLst>
                  <a:ext uri="{0D108BD9-81ED-4DB2-BD59-A6C34878D82A}">
                    <a16:rowId xmlns:a16="http://schemas.microsoft.com/office/drawing/2014/main" val="3632002576"/>
                  </a:ext>
                </a:extLst>
              </a:tr>
              <a:tr h="360000">
                <a:tc vMerge="1">
                  <a:txBody>
                    <a:bodyPr/>
                    <a:lstStyle/>
                    <a:p>
                      <a:pPr algn="ctr"/>
                      <a:endParaRPr lang="en-GB" sz="1600" dirty="0"/>
                    </a:p>
                  </a:txBody>
                  <a:tcPr marL="0" marR="0" marT="0" marB="0" vert="vert270" anchor="ctr">
                    <a:solidFill>
                      <a:schemeClr val="accent2">
                        <a:lumMod val="60000"/>
                        <a:lumOff val="40000"/>
                      </a:schemeClr>
                    </a:solidFill>
                  </a:tcPr>
                </a:tc>
                <a:tc>
                  <a:txBody>
                    <a:bodyPr/>
                    <a:lstStyle/>
                    <a:p>
                      <a:r>
                        <a:rPr lang="el-GR" sz="1600" baseline="0" dirty="0"/>
                        <a:t>ρ</a:t>
                      </a:r>
                      <a:r>
                        <a:rPr lang="en-GB" sz="1600" baseline="30000" dirty="0"/>
                        <a:t>2</a:t>
                      </a:r>
                    </a:p>
                  </a:txBody>
                  <a:tcPr marL="36000" marR="0" marT="0" marB="0" anchor="ctr">
                    <a:solidFill>
                      <a:schemeClr val="accent2">
                        <a:lumMod val="20000"/>
                        <a:lumOff val="80000"/>
                      </a:schemeClr>
                    </a:solidFill>
                  </a:tcPr>
                </a:tc>
                <a:tc>
                  <a:txBody>
                    <a:bodyPr/>
                    <a:lstStyle/>
                    <a:p>
                      <a:pPr algn="ctr"/>
                      <a:r>
                        <a:rPr lang="en-GB" sz="1600" dirty="0"/>
                        <a:t>0.12</a:t>
                      </a:r>
                    </a:p>
                  </a:txBody>
                  <a:tcPr marL="36000" marR="0" marT="0" marB="0" anchor="ctr">
                    <a:solidFill>
                      <a:schemeClr val="accent2">
                        <a:lumMod val="20000"/>
                        <a:lumOff val="80000"/>
                      </a:schemeClr>
                    </a:solidFill>
                  </a:tcPr>
                </a:tc>
                <a:tc>
                  <a:txBody>
                    <a:bodyPr/>
                    <a:lstStyle/>
                    <a:p>
                      <a:pPr algn="ctr"/>
                      <a:r>
                        <a:rPr lang="en-GB" sz="1600" dirty="0"/>
                        <a:t>0.15</a:t>
                      </a:r>
                    </a:p>
                  </a:txBody>
                  <a:tcPr marL="36000" marR="0" marT="0" marB="0" anchor="ctr">
                    <a:solidFill>
                      <a:schemeClr val="accent2">
                        <a:lumMod val="20000"/>
                        <a:lumOff val="80000"/>
                      </a:schemeClr>
                    </a:solidFill>
                  </a:tcPr>
                </a:tc>
                <a:tc>
                  <a:txBody>
                    <a:bodyPr/>
                    <a:lstStyle/>
                    <a:p>
                      <a:pPr algn="ctr"/>
                      <a:r>
                        <a:rPr lang="en-GB" sz="1600" dirty="0"/>
                        <a:t>0.17</a:t>
                      </a:r>
                    </a:p>
                  </a:txBody>
                  <a:tcPr marL="36000" marR="0" marT="0" marB="0" anchor="ctr">
                    <a:solidFill>
                      <a:schemeClr val="accent2">
                        <a:lumMod val="20000"/>
                        <a:lumOff val="80000"/>
                      </a:schemeClr>
                    </a:solidFill>
                  </a:tcPr>
                </a:tc>
                <a:extLst>
                  <a:ext uri="{0D108BD9-81ED-4DB2-BD59-A6C34878D82A}">
                    <a16:rowId xmlns:a16="http://schemas.microsoft.com/office/drawing/2014/main" val="1565350734"/>
                  </a:ext>
                </a:extLst>
              </a:tr>
              <a:tr h="360000">
                <a:tc vMerge="1">
                  <a:txBody>
                    <a:bodyPr/>
                    <a:lstStyle/>
                    <a:p>
                      <a:endParaRPr lang="en-GB" sz="1500" dirty="0"/>
                    </a:p>
                  </a:txBody>
                  <a:tcPr marL="0" marR="0" marT="0" marB="0"/>
                </a:tc>
                <a:tc>
                  <a:txBody>
                    <a:bodyPr/>
                    <a:lstStyle/>
                    <a:p>
                      <a:r>
                        <a:rPr lang="en-GB" sz="1600" baseline="0" dirty="0"/>
                        <a:t>Cross entropy</a:t>
                      </a:r>
                    </a:p>
                  </a:txBody>
                  <a:tcPr marL="36000" marR="0" marT="0" marB="0" anchor="ctr">
                    <a:solidFill>
                      <a:schemeClr val="accent2">
                        <a:lumMod val="40000"/>
                        <a:lumOff val="60000"/>
                      </a:schemeClr>
                    </a:solidFill>
                  </a:tcPr>
                </a:tc>
                <a:tc>
                  <a:txBody>
                    <a:bodyPr/>
                    <a:lstStyle/>
                    <a:p>
                      <a:pPr algn="ctr"/>
                      <a:r>
                        <a:rPr lang="en-GB" sz="1600" dirty="0"/>
                        <a:t>0.613</a:t>
                      </a:r>
                    </a:p>
                  </a:txBody>
                  <a:tcPr marL="36000" marR="0" marT="0" marB="0" anchor="ctr">
                    <a:solidFill>
                      <a:schemeClr val="accent2">
                        <a:lumMod val="40000"/>
                        <a:lumOff val="60000"/>
                      </a:schemeClr>
                    </a:solidFill>
                  </a:tcPr>
                </a:tc>
                <a:tc>
                  <a:txBody>
                    <a:bodyPr/>
                    <a:lstStyle/>
                    <a:p>
                      <a:pPr algn="ctr"/>
                      <a:r>
                        <a:rPr lang="en-GB" sz="1600" dirty="0"/>
                        <a:t>0.589</a:t>
                      </a:r>
                    </a:p>
                  </a:txBody>
                  <a:tcPr marL="36000" marR="0" marT="0" marB="0" anchor="ctr">
                    <a:solidFill>
                      <a:schemeClr val="accent2">
                        <a:lumMod val="40000"/>
                        <a:lumOff val="60000"/>
                      </a:schemeClr>
                    </a:solidFill>
                  </a:tcPr>
                </a:tc>
                <a:tc>
                  <a:txBody>
                    <a:bodyPr/>
                    <a:lstStyle/>
                    <a:p>
                      <a:pPr algn="ctr"/>
                      <a:r>
                        <a:rPr lang="en-GB" sz="1600" dirty="0"/>
                        <a:t>0.577</a:t>
                      </a:r>
                    </a:p>
                  </a:txBody>
                  <a:tcPr marL="36000" marR="0" marT="0" marB="0" anchor="ctr">
                    <a:solidFill>
                      <a:schemeClr val="accent2">
                        <a:lumMod val="40000"/>
                        <a:lumOff val="60000"/>
                      </a:schemeClr>
                    </a:solidFill>
                  </a:tcPr>
                </a:tc>
                <a:extLst>
                  <a:ext uri="{0D108BD9-81ED-4DB2-BD59-A6C34878D82A}">
                    <a16:rowId xmlns:a16="http://schemas.microsoft.com/office/drawing/2014/main" val="1139609835"/>
                  </a:ext>
                </a:extLst>
              </a:tr>
            </a:tbl>
          </a:graphicData>
        </a:graphic>
      </p:graphicFrame>
      <p:sp>
        <p:nvSpPr>
          <p:cNvPr id="4" name="TextBox 3">
            <a:extLst>
              <a:ext uri="{FF2B5EF4-FFF2-40B4-BE49-F238E27FC236}">
                <a16:creationId xmlns:a16="http://schemas.microsoft.com/office/drawing/2014/main" id="{B062F3D5-BE04-FF42-4C1E-091E79D58456}"/>
              </a:ext>
            </a:extLst>
          </p:cNvPr>
          <p:cNvSpPr txBox="1"/>
          <p:nvPr/>
        </p:nvSpPr>
        <p:spPr>
          <a:xfrm>
            <a:off x="7772400" y="3788972"/>
            <a:ext cx="4184974" cy="2323839"/>
          </a:xfrm>
          <a:prstGeom prst="rect">
            <a:avLst/>
          </a:prstGeom>
          <a:noFill/>
        </p:spPr>
        <p:txBody>
          <a:bodyPr wrap="square" rtlCol="0" anchor="ctr">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Improvement in generalisation performance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sym typeface="Wingdings" pitchFamily="2" charset="2"/>
              </a:rPr>
              <a:t>YES, the higher model fit shows that the LLM extracts additional information from the images to explain the choices</a:t>
            </a:r>
            <a:endPar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7FA25810-A5DC-8168-BEC9-70DCBB8A102F}"/>
              </a:ext>
            </a:extLst>
          </p:cNvPr>
          <p:cNvSpPr txBox="1">
            <a:spLocks/>
          </p:cNvSpPr>
          <p:nvPr/>
        </p:nvSpPr>
        <p:spPr>
          <a:xfrm>
            <a:off x="0" y="1"/>
            <a:ext cx="12191999" cy="950458"/>
          </a:xfrm>
          <a:prstGeom prst="rect">
            <a:avLst/>
          </a:prstGeom>
          <a:solidFill>
            <a:schemeClr val="accent4">
              <a:lumMod val="20000"/>
              <a:lumOff val="80000"/>
            </a:schemeClr>
          </a:solidFill>
        </p:spPr>
        <p:txBody>
          <a:bodyPr vert="horz" lIns="118800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rPr>
              <a:t>Results</a:t>
            </a:r>
          </a:p>
        </p:txBody>
      </p:sp>
      <p:sp>
        <p:nvSpPr>
          <p:cNvPr id="16" name="TextBox 15">
            <a:extLst>
              <a:ext uri="{FF2B5EF4-FFF2-40B4-BE49-F238E27FC236}">
                <a16:creationId xmlns:a16="http://schemas.microsoft.com/office/drawing/2014/main" id="{19658E69-2C0F-123D-44DE-4DBD38EFED5D}"/>
              </a:ext>
            </a:extLst>
          </p:cNvPr>
          <p:cNvSpPr txBox="1"/>
          <p:nvPr/>
        </p:nvSpPr>
        <p:spPr>
          <a:xfrm>
            <a:off x="1194204" y="1035137"/>
            <a:ext cx="73005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sym typeface="Wingdings" panose="05000000000000000000" pitchFamily="2" charset="2"/>
              </a:rPr>
              <a:t>Does the LLM add additional explanatory power?</a:t>
            </a: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82A11D1-2FBB-F28E-C923-477E354DA8AE}"/>
              </a:ext>
            </a:extLst>
          </p:cNvPr>
          <p:cNvSpPr txBox="1"/>
          <p:nvPr/>
        </p:nvSpPr>
        <p:spPr>
          <a:xfrm>
            <a:off x="135024" y="4870334"/>
            <a:ext cx="105918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a.k.a.  hold-out sample </a:t>
            </a: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Rounded Rectangle 4">
            <a:extLst>
              <a:ext uri="{FF2B5EF4-FFF2-40B4-BE49-F238E27FC236}">
                <a16:creationId xmlns:a16="http://schemas.microsoft.com/office/drawing/2014/main" id="{D83D7834-E103-9151-24FF-6C774BD0BFB2}"/>
              </a:ext>
            </a:extLst>
          </p:cNvPr>
          <p:cNvSpPr/>
          <p:nvPr/>
        </p:nvSpPr>
        <p:spPr>
          <a:xfrm>
            <a:off x="3983421" y="4887311"/>
            <a:ext cx="3440267" cy="1022367"/>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5E3C325D-F6DD-86F0-31DC-3C3D0209908A}"/>
              </a:ext>
            </a:extLst>
          </p:cNvPr>
          <p:cNvCxnSpPr/>
          <p:nvPr/>
        </p:nvCxnSpPr>
        <p:spPr>
          <a:xfrm>
            <a:off x="4792717" y="6112811"/>
            <a:ext cx="130328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4503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52650-92F0-6319-A30A-814F7E01323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B40819A-735B-7AA9-EFF8-077A963B13A2}"/>
              </a:ext>
            </a:extLst>
          </p:cNvPr>
          <p:cNvSpPr>
            <a:spLocks noGrp="1"/>
          </p:cNvSpPr>
          <p:nvPr>
            <p:ph type="title"/>
          </p:nvPr>
        </p:nvSpPr>
        <p:spPr>
          <a:xfrm>
            <a:off x="820132" y="284300"/>
            <a:ext cx="11020354" cy="1143000"/>
          </a:xfrm>
        </p:spPr>
        <p:txBody>
          <a:bodyPr/>
          <a:lstStyle/>
          <a:p>
            <a:r>
              <a:rPr lang="en-US" noProof="0" dirty="0"/>
              <a:t>Conclusions study 3:</a:t>
            </a:r>
          </a:p>
        </p:txBody>
      </p:sp>
      <p:sp>
        <p:nvSpPr>
          <p:cNvPr id="12" name="TextBox 11">
            <a:extLst>
              <a:ext uri="{FF2B5EF4-FFF2-40B4-BE49-F238E27FC236}">
                <a16:creationId xmlns:a16="http://schemas.microsoft.com/office/drawing/2014/main" id="{EA6EBC2A-78DF-7BBF-93B7-39A7BF13C409}"/>
              </a:ext>
            </a:extLst>
          </p:cNvPr>
          <p:cNvSpPr txBox="1"/>
          <p:nvPr/>
        </p:nvSpPr>
        <p:spPr>
          <a:xfrm>
            <a:off x="820132" y="1427300"/>
            <a:ext cx="3599468" cy="4973500"/>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2" descr="Happy Face Sad Face Images – Browse 440,983 Stock Photos, Vectors, and  Video | Adobe Stock">
            <a:extLst>
              <a:ext uri="{FF2B5EF4-FFF2-40B4-BE49-F238E27FC236}">
                <a16:creationId xmlns:a16="http://schemas.microsoft.com/office/drawing/2014/main" id="{85B15354-D9B6-5241-47B2-C6EDD1E399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52" t="29253" r="22166" b="23066"/>
          <a:stretch>
            <a:fillRect/>
          </a:stretch>
        </p:blipFill>
        <p:spPr bwMode="auto">
          <a:xfrm>
            <a:off x="663866" y="4092195"/>
            <a:ext cx="1619598" cy="16075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FEA3572-3CA6-51F5-6370-840894ED4AB0}"/>
              </a:ext>
            </a:extLst>
          </p:cNvPr>
          <p:cNvPicPr>
            <a:picLocks noChangeAspect="1"/>
          </p:cNvPicPr>
          <p:nvPr/>
        </p:nvPicPr>
        <p:blipFill>
          <a:blip r:embed="rId4"/>
          <a:stretch>
            <a:fillRect/>
          </a:stretch>
        </p:blipFill>
        <p:spPr>
          <a:xfrm>
            <a:off x="672987" y="1749428"/>
            <a:ext cx="1641743" cy="1641743"/>
          </a:xfrm>
          <a:prstGeom prst="rect">
            <a:avLst/>
          </a:prstGeom>
        </p:spPr>
      </p:pic>
      <p:sp>
        <p:nvSpPr>
          <p:cNvPr id="13" name="TextBox 12">
            <a:extLst>
              <a:ext uri="{FF2B5EF4-FFF2-40B4-BE49-F238E27FC236}">
                <a16:creationId xmlns:a16="http://schemas.microsoft.com/office/drawing/2014/main" id="{3C7A5D2B-A32A-91D6-72B8-3428145BCFFB}"/>
              </a:ext>
            </a:extLst>
          </p:cNvPr>
          <p:cNvSpPr txBox="1"/>
          <p:nvPr/>
        </p:nvSpPr>
        <p:spPr>
          <a:xfrm>
            <a:off x="2331632" y="2070538"/>
            <a:ext cx="6076643" cy="4503162"/>
          </a:xfrm>
          <a:prstGeom prst="rect">
            <a:avLst/>
          </a:prstGeom>
          <a:noFill/>
          <a:ln>
            <a:no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B050"/>
                </a:solidFill>
                <a:effectLst/>
                <a:uLnTx/>
                <a:uFillTx/>
                <a:latin typeface="Calibri" panose="020F0502020204030204"/>
                <a:ea typeface="+mn-ea"/>
                <a:cs typeface="+mn-cs"/>
              </a:rPr>
              <a:t>We can use images!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B050"/>
                </a:solidFill>
                <a:effectLst/>
                <a:uLnTx/>
                <a:uFillTx/>
                <a:latin typeface="Calibri" panose="020F0502020204030204"/>
                <a:ea typeface="+mn-ea"/>
                <a:cs typeface="+mn-cs"/>
              </a:rPr>
              <a:t>We capture a lot of relevant information embedded in the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C00000"/>
                </a:solidFill>
                <a:effectLst/>
                <a:uLnTx/>
                <a:uFillTx/>
                <a:latin typeface="Calibri" panose="020F0502020204030204"/>
                <a:ea typeface="+mn-ea"/>
                <a:cs typeface="+mn-cs"/>
              </a:rPr>
              <a:t>But we lost </a:t>
            </a:r>
            <a:r>
              <a:rPr kumimoji="0" lang="en-GB" sz="2800" b="1" i="0" u="sng" strike="noStrike" kern="1200" cap="none" spc="0" normalizeH="0" baseline="0" noProof="0" dirty="0">
                <a:ln>
                  <a:noFill/>
                </a:ln>
                <a:solidFill>
                  <a:srgbClr val="C00000"/>
                </a:solidFill>
                <a:effectLst/>
                <a:uLnTx/>
                <a:uFillTx/>
                <a:latin typeface="Calibri" panose="020F0502020204030204"/>
                <a:ea typeface="+mn-ea"/>
                <a:cs typeface="+mn-cs"/>
              </a:rPr>
              <a:t>some</a:t>
            </a:r>
            <a:r>
              <a:rPr kumimoji="0" lang="en-GB" sz="2800" b="1" i="0" u="none" strike="noStrike" kern="1200" cap="none" spc="0" normalizeH="0" baseline="0" noProof="0" dirty="0">
                <a:ln>
                  <a:noFill/>
                </a:ln>
                <a:solidFill>
                  <a:srgbClr val="C00000"/>
                </a:solidFill>
                <a:effectLst/>
                <a:uLnTx/>
                <a:uFillTx/>
                <a:latin typeface="Calibri" panose="020F0502020204030204"/>
                <a:ea typeface="+mn-ea"/>
                <a:cs typeface="+mn-cs"/>
              </a:rPr>
              <a:t> interpretability</a:t>
            </a:r>
            <a:endParaRPr kumimoji="0" lang="en-GB" sz="18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27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F6484-53D7-5F2E-13D2-BA98767F6C0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0D6A98F-5DFF-7CB2-167E-678B617E1CDD}"/>
              </a:ext>
            </a:extLst>
          </p:cNvPr>
          <p:cNvSpPr/>
          <p:nvPr/>
        </p:nvSpPr>
        <p:spPr>
          <a:xfrm>
            <a:off x="6202015" y="3634153"/>
            <a:ext cx="5989985" cy="3223847"/>
          </a:xfrm>
          <a:prstGeom prst="rect">
            <a:avLst/>
          </a:prstGeom>
          <a:solidFill>
            <a:schemeClr val="accent6">
              <a:lumMod val="20000"/>
              <a:lumOff val="80000"/>
              <a:alpha val="8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279A416-D604-F46E-D9DE-2910C955A3F6}"/>
              </a:ext>
            </a:extLst>
          </p:cNvPr>
          <p:cNvPicPr>
            <a:picLocks noChangeAspect="1"/>
          </p:cNvPicPr>
          <p:nvPr/>
        </p:nvPicPr>
        <p:blipFill>
          <a:blip r:embed="rId3"/>
          <a:srcRect t="86592"/>
          <a:stretch>
            <a:fillRect/>
          </a:stretch>
        </p:blipFill>
        <p:spPr>
          <a:xfrm>
            <a:off x="6202015" y="0"/>
            <a:ext cx="5989985" cy="3634153"/>
          </a:xfrm>
          <a:prstGeom prst="rect">
            <a:avLst/>
          </a:prstGeom>
          <a:solidFill>
            <a:schemeClr val="bg1"/>
          </a:solidFill>
        </p:spPr>
      </p:pic>
      <p:sp>
        <p:nvSpPr>
          <p:cNvPr id="15" name="TextBox 14">
            <a:extLst>
              <a:ext uri="{FF2B5EF4-FFF2-40B4-BE49-F238E27FC236}">
                <a16:creationId xmlns:a16="http://schemas.microsoft.com/office/drawing/2014/main" id="{B0B748D7-58AB-15D4-ACFF-FB388B9DE8AD}"/>
              </a:ext>
            </a:extLst>
          </p:cNvPr>
          <p:cNvSpPr txBox="1"/>
          <p:nvPr/>
        </p:nvSpPr>
        <p:spPr>
          <a:xfrm>
            <a:off x="820131" y="1711600"/>
            <a:ext cx="5461399" cy="507324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Can we use unstructured data in preference research?</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YES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 can integrate unstructured data into DCM by transforming it through machine learning techniques: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End-to-end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CV-DCM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 learning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traditional DCM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LLMs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What do you need to conduct an image-based stated choice experiment?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Images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often be generated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with GenAI</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Survey platform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 Image-based stated choice experiment can be administered using:</a:t>
            </a: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à"/>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Commercial: Qualtrics,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itchFamily="2" charset="2"/>
              </a:rPr>
              <a:t>SurveyEngine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à"/>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Proprietary: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itchFamily="2" charset="2"/>
              </a:rPr>
              <a:t>Wevaluate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itchFamily="2" charset="2"/>
              </a:rPr>
              <a:t>OpenSource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hlinkClick r:id="rId4"/>
              </a:rPr>
              <a:t>PixelSurvey!</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C800981-48BE-160D-FDEC-2BAFE1D7C8DA}"/>
              </a:ext>
            </a:extLst>
          </p:cNvPr>
          <p:cNvPicPr>
            <a:picLocks noChangeAspect="1"/>
          </p:cNvPicPr>
          <p:nvPr/>
        </p:nvPicPr>
        <p:blipFill>
          <a:blip r:embed="rId3"/>
          <a:srcRect t="17790" b="12828"/>
          <a:stretch>
            <a:fillRect/>
          </a:stretch>
        </p:blipFill>
        <p:spPr>
          <a:xfrm>
            <a:off x="7636003" y="328497"/>
            <a:ext cx="3531501" cy="2789841"/>
          </a:xfrm>
          <a:prstGeom prst="rect">
            <a:avLst/>
          </a:prstGeom>
        </p:spPr>
      </p:pic>
      <p:sp>
        <p:nvSpPr>
          <p:cNvPr id="7" name="Title 1">
            <a:extLst>
              <a:ext uri="{FF2B5EF4-FFF2-40B4-BE49-F238E27FC236}">
                <a16:creationId xmlns:a16="http://schemas.microsoft.com/office/drawing/2014/main" id="{EA10ECFE-6C30-DD98-B630-3643D254FC33}"/>
              </a:ext>
            </a:extLst>
          </p:cNvPr>
          <p:cNvSpPr>
            <a:spLocks noGrp="1"/>
          </p:cNvSpPr>
          <p:nvPr>
            <p:ph type="title"/>
          </p:nvPr>
        </p:nvSpPr>
        <p:spPr>
          <a:xfrm>
            <a:off x="820132" y="284300"/>
            <a:ext cx="11020354" cy="1143000"/>
          </a:xfrm>
        </p:spPr>
        <p:txBody>
          <a:bodyPr>
            <a:normAutofit fontScale="90000"/>
          </a:bodyPr>
          <a:lstStyle/>
          <a:p>
            <a:r>
              <a:rPr lang="en-US" dirty="0"/>
              <a:t>Overall conclusions </a:t>
            </a:r>
            <a:br>
              <a:rPr lang="en-US" dirty="0"/>
            </a:br>
            <a:r>
              <a:rPr lang="en-US" dirty="0"/>
              <a:t>&amp; discussion</a:t>
            </a:r>
            <a:endParaRPr lang="en-US" noProof="0" dirty="0"/>
          </a:p>
        </p:txBody>
      </p:sp>
      <p:grpSp>
        <p:nvGrpSpPr>
          <p:cNvPr id="8" name="Group 7">
            <a:extLst>
              <a:ext uri="{FF2B5EF4-FFF2-40B4-BE49-F238E27FC236}">
                <a16:creationId xmlns:a16="http://schemas.microsoft.com/office/drawing/2014/main" id="{66E8EAC9-CC1E-75E8-95DC-6ECCDC1657BC}"/>
              </a:ext>
            </a:extLst>
          </p:cNvPr>
          <p:cNvGrpSpPr/>
          <p:nvPr/>
        </p:nvGrpSpPr>
        <p:grpSpPr>
          <a:xfrm>
            <a:off x="6457948" y="4013715"/>
            <a:ext cx="5382538" cy="2522635"/>
            <a:chOff x="6457948" y="4013715"/>
            <a:chExt cx="5382538" cy="2522635"/>
          </a:xfrm>
        </p:grpSpPr>
        <p:grpSp>
          <p:nvGrpSpPr>
            <p:cNvPr id="2" name="Group 1">
              <a:extLst>
                <a:ext uri="{FF2B5EF4-FFF2-40B4-BE49-F238E27FC236}">
                  <a16:creationId xmlns:a16="http://schemas.microsoft.com/office/drawing/2014/main" id="{8A22FD57-3E71-FF40-CBD6-2350EE4ABDC8}"/>
                </a:ext>
              </a:extLst>
            </p:cNvPr>
            <p:cNvGrpSpPr/>
            <p:nvPr/>
          </p:nvGrpSpPr>
          <p:grpSpPr>
            <a:xfrm>
              <a:off x="9200969" y="4248224"/>
              <a:ext cx="2639517" cy="2074984"/>
              <a:chOff x="5337809" y="3714247"/>
              <a:chExt cx="2525223" cy="1985136"/>
            </a:xfrm>
          </p:grpSpPr>
          <p:sp>
            <p:nvSpPr>
              <p:cNvPr id="3" name="Rounded Rectangle 2">
                <a:extLst>
                  <a:ext uri="{FF2B5EF4-FFF2-40B4-BE49-F238E27FC236}">
                    <a16:creationId xmlns:a16="http://schemas.microsoft.com/office/drawing/2014/main" id="{8A58C3EE-D9AD-A68A-BC8F-0BC3E44A9A87}"/>
                  </a:ext>
                </a:extLst>
              </p:cNvPr>
              <p:cNvSpPr/>
              <p:nvPr/>
            </p:nvSpPr>
            <p:spPr>
              <a:xfrm>
                <a:off x="5337809" y="3714247"/>
                <a:ext cx="2525223" cy="1985136"/>
              </a:xfrm>
              <a:prstGeom prst="roundRect">
                <a:avLst>
                  <a:gd name="adj" fmla="val 14421"/>
                </a:avLst>
              </a:prstGeom>
              <a:solidFill>
                <a:srgbClr val="E7DD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logo of a picture&#10;&#10;AI-generated content may be incorrect.">
                <a:extLst>
                  <a:ext uri="{FF2B5EF4-FFF2-40B4-BE49-F238E27FC236}">
                    <a16:creationId xmlns:a16="http://schemas.microsoft.com/office/drawing/2014/main" id="{CDCC33B5-1CDD-A6F0-19EB-874363B34030}"/>
                  </a:ext>
                </a:extLst>
              </p:cNvPr>
              <p:cNvPicPr>
                <a:picLocks noChangeAspect="1"/>
              </p:cNvPicPr>
              <p:nvPr/>
            </p:nvPicPr>
            <p:blipFill>
              <a:blip r:embed="rId5">
                <a:alphaModFix/>
              </a:blip>
              <a:stretch>
                <a:fillRect/>
              </a:stretch>
            </p:blipFill>
            <p:spPr>
              <a:xfrm>
                <a:off x="5511446" y="3907580"/>
                <a:ext cx="2201741" cy="1629410"/>
              </a:xfrm>
              <a:prstGeom prst="rect">
                <a:avLst/>
              </a:prstGeom>
              <a:ln>
                <a:noFill/>
              </a:ln>
              <a:effectLst/>
            </p:spPr>
          </p:pic>
        </p:grpSp>
        <p:pic>
          <p:nvPicPr>
            <p:cNvPr id="3076" name="Picture 4">
              <a:extLst>
                <a:ext uri="{FF2B5EF4-FFF2-40B4-BE49-F238E27FC236}">
                  <a16:creationId xmlns:a16="http://schemas.microsoft.com/office/drawing/2014/main" id="{CF215D08-0474-D9AC-BE26-82B969ED356A}"/>
                </a:ext>
              </a:extLst>
            </p:cNvPr>
            <p:cNvPicPr>
              <a:picLocks noChangeAspect="1" noChangeArrowheads="1"/>
            </p:cNvPicPr>
            <p:nvPr/>
          </p:nvPicPr>
          <p:blipFill rotWithShape="1">
            <a:blip r:embed="rId6"/>
            <a:srcRect t="8201" b="8749"/>
            <a:stretch>
              <a:fillRect/>
            </a:stretch>
          </p:blipFill>
          <p:spPr bwMode="auto">
            <a:xfrm>
              <a:off x="6457948" y="4013715"/>
              <a:ext cx="2268097" cy="11957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Wat is ChatGPTWat ouders moeten weten | Internet Matters">
              <a:extLst>
                <a:ext uri="{FF2B5EF4-FFF2-40B4-BE49-F238E27FC236}">
                  <a16:creationId xmlns:a16="http://schemas.microsoft.com/office/drawing/2014/main" id="{706A0F09-E49F-3CF5-7019-16C5E451F0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7948" y="5340565"/>
              <a:ext cx="2273175" cy="11957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652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7" end="7"/>
                                            </p:txEl>
                                          </p:spTgt>
                                        </p:tgtEl>
                                        <p:attrNameLst>
                                          <p:attrName>style.visibility</p:attrName>
                                        </p:attrNameLst>
                                      </p:cBhvr>
                                      <p:to>
                                        <p:strVal val="visible"/>
                                      </p:to>
                                    </p:set>
                                    <p:animEffect transition="in" filter="fade">
                                      <p:cBhvr>
                                        <p:cTn id="7" dur="500"/>
                                        <p:tgtEl>
                                          <p:spTgt spid="1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8" end="8"/>
                                            </p:txEl>
                                          </p:spTgt>
                                        </p:tgtEl>
                                        <p:attrNameLst>
                                          <p:attrName>style.visibility</p:attrName>
                                        </p:attrNameLst>
                                      </p:cBhvr>
                                      <p:to>
                                        <p:strVal val="visible"/>
                                      </p:to>
                                    </p:set>
                                    <p:animEffect transition="in" filter="fade">
                                      <p:cBhvr>
                                        <p:cTn id="10" dur="500"/>
                                        <p:tgtEl>
                                          <p:spTgt spid="15">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10" end="10"/>
                                            </p:txEl>
                                          </p:spTgt>
                                        </p:tgtEl>
                                        <p:attrNameLst>
                                          <p:attrName>style.visibility</p:attrName>
                                        </p:attrNameLst>
                                      </p:cBhvr>
                                      <p:to>
                                        <p:strVal val="visible"/>
                                      </p:to>
                                    </p:set>
                                    <p:animEffect transition="in" filter="fade">
                                      <p:cBhvr>
                                        <p:cTn id="13" dur="500"/>
                                        <p:tgtEl>
                                          <p:spTgt spid="15">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xEl>
                                              <p:pRg st="11" end="11"/>
                                            </p:txEl>
                                          </p:spTgt>
                                        </p:tgtEl>
                                        <p:attrNameLst>
                                          <p:attrName>style.visibility</p:attrName>
                                        </p:attrNameLst>
                                      </p:cBhvr>
                                      <p:to>
                                        <p:strVal val="visible"/>
                                      </p:to>
                                    </p:set>
                                    <p:animEffect transition="in" filter="fade">
                                      <p:cBhvr>
                                        <p:cTn id="16" dur="500"/>
                                        <p:tgtEl>
                                          <p:spTgt spid="15">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xEl>
                                              <p:pRg st="12" end="12"/>
                                            </p:txEl>
                                          </p:spTgt>
                                        </p:tgtEl>
                                        <p:attrNameLst>
                                          <p:attrName>style.visibility</p:attrName>
                                        </p:attrNameLst>
                                      </p:cBhvr>
                                      <p:to>
                                        <p:strVal val="visible"/>
                                      </p:to>
                                    </p:set>
                                    <p:animEffect transition="in" filter="fade">
                                      <p:cBhvr>
                                        <p:cTn id="19" dur="500"/>
                                        <p:tgtEl>
                                          <p:spTgt spid="15">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xEl>
                                              <p:pRg st="13" end="13"/>
                                            </p:txEl>
                                          </p:spTgt>
                                        </p:tgtEl>
                                        <p:attrNameLst>
                                          <p:attrName>style.visibility</p:attrName>
                                        </p:attrNameLst>
                                      </p:cBhvr>
                                      <p:to>
                                        <p:strVal val="visible"/>
                                      </p:to>
                                    </p:set>
                                    <p:animEffect transition="in" filter="fade">
                                      <p:cBhvr>
                                        <p:cTn id="22" dur="500"/>
                                        <p:tgtEl>
                                          <p:spTgt spid="1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43999" y="1260000"/>
            <a:ext cx="8827113" cy="3970318"/>
          </a:xfrm>
          <a:prstGeom prst="rect">
            <a:avLst/>
          </a:prstGeom>
        </p:spPr>
        <p:txBody>
          <a:bodyPr wrap="square">
            <a:spAutoFit/>
          </a:bodyPr>
          <a:lstStyle/>
          <a:p>
            <a:pPr marL="0" marR="0" lvl="0" indent="0" algn="l" defTabSz="904875" rtl="0" eaLnBrk="1" fontAlgn="auto" latinLnBrk="0" hangingPunct="1">
              <a:lnSpc>
                <a:spcPct val="100000"/>
              </a:lnSpc>
              <a:spcBef>
                <a:spcPts val="0"/>
              </a:spcBef>
              <a:spcAft>
                <a:spcPts val="0"/>
              </a:spcAft>
              <a:buClrTx/>
              <a:buSzTx/>
              <a:buFontTx/>
              <a:buNone/>
              <a:tabLst>
                <a:tab pos="1257300" algn="l"/>
                <a:tab pos="3228975" algn="l"/>
              </a:tabLst>
              <a:defRPr/>
            </a:pPr>
            <a:r>
              <a:rPr kumimoji="0" lang="en-US" sz="1800" b="1" i="0" u="sng"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Learning objectives</a:t>
            </a:r>
          </a:p>
          <a:p>
            <a:pPr marL="0" marR="0" lvl="0" indent="0" algn="l" defTabSz="904875" rtl="0" eaLnBrk="1" fontAlgn="auto" latinLnBrk="0" hangingPunct="1">
              <a:lnSpc>
                <a:spcPct val="100000"/>
              </a:lnSpc>
              <a:spcBef>
                <a:spcPts val="0"/>
              </a:spcBef>
              <a:spcAft>
                <a:spcPts val="0"/>
              </a:spcAft>
              <a:buClrTx/>
              <a:buSzTx/>
              <a:buFontTx/>
              <a:buNone/>
              <a:tabLst>
                <a:tab pos="1257300" algn="l"/>
                <a:tab pos="3228975" algn="l"/>
              </a:tabLst>
              <a:defRPr/>
            </a:pPr>
            <a:endParaRPr kumimoji="0" lang="en-US" sz="1800" b="0" i="0" u="none" strike="noStrike" kern="1200" cap="none" spc="0" normalizeH="0" baseline="0" noProof="0" dirty="0">
              <a:ln>
                <a:noFill/>
              </a:ln>
              <a:solidFill>
                <a:srgbClr val="0070C0"/>
              </a:solidFill>
              <a:effectLst/>
              <a:uLnTx/>
              <a:uFillTx/>
              <a:latin typeface="Calibri" panose="020F0502020204030204" pitchFamily="34" charset="0"/>
              <a:ea typeface="+mn-ea"/>
              <a:cs typeface="Times New Roman" panose="02020603050405020304" pitchFamily="18" charset="0"/>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1257300" algn="l"/>
                <a:tab pos="3228975" algn="l"/>
              </a:tabLst>
              <a:defRPr/>
            </a:pPr>
            <a:r>
              <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rPr>
              <a:t>Explain and apply some key concepts of Machine Learning (ML).</a:t>
            </a:r>
          </a:p>
          <a:p>
            <a:pPr marL="742950" marR="0" lvl="1" indent="-285750" algn="l" defTabSz="904875" rtl="0" eaLnBrk="1" fontAlgn="auto" latinLnBrk="0" hangingPunct="1">
              <a:lnSpc>
                <a:spcPct val="100000"/>
              </a:lnSpc>
              <a:spcBef>
                <a:spcPts val="0"/>
              </a:spcBef>
              <a:spcAft>
                <a:spcPts val="0"/>
              </a:spcAft>
              <a:buClrTx/>
              <a:buSzTx/>
              <a:buFont typeface="Wingdings" panose="05000000000000000000" pitchFamily="2" charset="2"/>
              <a:buChar char="ü"/>
              <a:tabLst>
                <a:tab pos="1257300" algn="l"/>
                <a:tab pos="3228975" algn="l"/>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Theory vs data-driven, generalization performance, transfer function, cost function</a:t>
            </a:r>
          </a:p>
          <a:p>
            <a:pPr marL="742950" marR="0" lvl="1" indent="-285750" algn="l" defTabSz="904875" rtl="0" eaLnBrk="1" fontAlgn="auto" latinLnBrk="0" hangingPunct="1">
              <a:lnSpc>
                <a:spcPct val="100000"/>
              </a:lnSpc>
              <a:spcBef>
                <a:spcPts val="0"/>
              </a:spcBef>
              <a:spcAft>
                <a:spcPts val="0"/>
              </a:spcAft>
              <a:buClrTx/>
              <a:buSzTx/>
              <a:buFont typeface="Wingdings" panose="05000000000000000000" pitchFamily="2" charset="2"/>
              <a:buChar char="ü"/>
              <a:tabLst>
                <a:tab pos="1257300" algn="l"/>
                <a:tab pos="3228975" algn="l"/>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ANNs, Training &amp; Tuning of ANNs; batch size, learning rate, regularization, etc.</a:t>
            </a:r>
          </a:p>
          <a:p>
            <a:pPr marL="742950" marR="0" lvl="1" indent="-285750" algn="l" defTabSz="904875" rtl="0" eaLnBrk="1" fontAlgn="auto" latinLnBrk="0" hangingPunct="1">
              <a:lnSpc>
                <a:spcPct val="100000"/>
              </a:lnSpc>
              <a:spcBef>
                <a:spcPts val="0"/>
              </a:spcBef>
              <a:spcAft>
                <a:spcPts val="0"/>
              </a:spcAft>
              <a:buClrTx/>
              <a:buSzTx/>
              <a:buFont typeface="Wingdings" panose="05000000000000000000" pitchFamily="2" charset="2"/>
              <a:buChar char="ü"/>
              <a:tabLst>
                <a:tab pos="1257300" algn="l"/>
                <a:tab pos="3228975" algn="l"/>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Hands-on applications of models and concepts in the lab sessions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1257300" algn="l"/>
                <a:tab pos="3228975" algn="l"/>
              </a:tabLst>
              <a:defRPr/>
            </a:pPr>
            <a:endPar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1257300" algn="l"/>
                <a:tab pos="3228975" algn="l"/>
              </a:tabLst>
              <a:defRPr/>
            </a:pPr>
            <a:r>
              <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rPr>
              <a:t>Discuss the strengths and weaknesses of ML for choice </a:t>
            </a:r>
            <a:r>
              <a:rPr kumimoji="0" lang="en-US" sz="1800" b="0" i="0" u="none" strike="noStrike" kern="1200" cap="none" spc="0" normalizeH="0" baseline="0" noProof="0" dirty="0" err="1">
                <a:ln>
                  <a:noFill/>
                </a:ln>
                <a:solidFill>
                  <a:srgbClr val="44546A"/>
                </a:solidFill>
                <a:effectLst/>
                <a:uLnTx/>
                <a:uFillTx/>
                <a:latin typeface="Calibri" panose="020F0502020204030204"/>
                <a:ea typeface="+mn-ea"/>
                <a:cs typeface="+mn-cs"/>
              </a:rPr>
              <a:t>behaviour</a:t>
            </a:r>
            <a:r>
              <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rPr>
              <a:t> modelling</a:t>
            </a:r>
          </a:p>
          <a:p>
            <a:pPr marL="742950" marR="0" lvl="1" indent="-285750" algn="l" defTabSz="904875" rtl="0" eaLnBrk="1" fontAlgn="auto" latinLnBrk="0" hangingPunct="1">
              <a:lnSpc>
                <a:spcPct val="100000"/>
              </a:lnSpc>
              <a:spcBef>
                <a:spcPts val="0"/>
              </a:spcBef>
              <a:spcAft>
                <a:spcPts val="0"/>
              </a:spcAft>
              <a:buClrTx/>
              <a:buSzTx/>
              <a:buFont typeface="Wingdings" panose="05000000000000000000" pitchFamily="2" charset="2"/>
              <a:buChar char="ü"/>
              <a:tabLst>
                <a:tab pos="1257300" algn="l"/>
                <a:tab pos="3228975" algn="l"/>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Inference vs prediction, striking a balance</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1257300" algn="l"/>
                <a:tab pos="3228975" algn="l"/>
              </a:tabLst>
              <a:defRPr/>
            </a:pPr>
            <a:endPar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1257300" algn="l"/>
                <a:tab pos="3228975" algn="l"/>
              </a:tabLst>
              <a:defRPr/>
            </a:pPr>
            <a:r>
              <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rPr>
              <a:t>Discuss how ML and theory-driven discrete choice models can and cannot, be brought together (do’s and don’ts)</a:t>
            </a:r>
          </a:p>
          <a:p>
            <a:pPr marL="742950" marR="0" lvl="1" indent="-285750" algn="l" defTabSz="904875" rtl="0" eaLnBrk="1" fontAlgn="auto" latinLnBrk="0" hangingPunct="1">
              <a:lnSpc>
                <a:spcPct val="100000"/>
              </a:lnSpc>
              <a:spcBef>
                <a:spcPts val="0"/>
              </a:spcBef>
              <a:spcAft>
                <a:spcPts val="0"/>
              </a:spcAft>
              <a:buClrTx/>
              <a:buSzTx/>
              <a:buFont typeface="Wingdings" panose="05000000000000000000" pitchFamily="2" charset="2"/>
              <a:buChar char="ü"/>
              <a:tabLst>
                <a:tab pos="1257300" algn="l"/>
                <a:tab pos="3228975" algn="l"/>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Hybrid models, Unstructured data</a:t>
            </a:r>
          </a:p>
          <a:p>
            <a:pPr marR="0" lvl="1" algn="l" defTabSz="904875" rtl="0" eaLnBrk="1" fontAlgn="auto" latinLnBrk="0" hangingPunct="1">
              <a:lnSpc>
                <a:spcPct val="100000"/>
              </a:lnSpc>
              <a:spcBef>
                <a:spcPts val="0"/>
              </a:spcBef>
              <a:spcAft>
                <a:spcPts val="0"/>
              </a:spcAft>
              <a:buClrTx/>
              <a:buSzTx/>
              <a:tabLst>
                <a:tab pos="1257300" algn="l"/>
                <a:tab pos="3228975" algn="l"/>
              </a:tabLst>
              <a:defRPr/>
            </a:pP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nl-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Title 1"/>
          <p:cNvSpPr>
            <a:spLocks noGrp="1"/>
          </p:cNvSpPr>
          <p:nvPr>
            <p:ph type="title"/>
          </p:nvPr>
        </p:nvSpPr>
        <p:spPr>
          <a:xfrm>
            <a:off x="2001422" y="204734"/>
            <a:ext cx="8229600" cy="1143000"/>
          </a:xfrm>
        </p:spPr>
        <p:txBody>
          <a:bodyPr/>
          <a:lstStyle/>
          <a:p>
            <a:pPr marL="0" indent="0">
              <a:buNone/>
            </a:pPr>
            <a:r>
              <a:rPr lang="en-GB" b="1" dirty="0"/>
              <a:t>Wrapping up</a:t>
            </a:r>
          </a:p>
          <a:p>
            <a:pPr marL="0" indent="0">
              <a:buNone/>
            </a:pPr>
            <a:endParaRPr lang="en-GB" sz="1800" dirty="0"/>
          </a:p>
        </p:txBody>
      </p:sp>
      <p:sp>
        <p:nvSpPr>
          <p:cNvPr id="3"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120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84374" y="1340768"/>
            <a:ext cx="7640018" cy="535531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rPr>
              <a:t>Choice behaviour can be studied from theory-driven AND data driven perspectives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rPr>
              <a:t>Theory-driven and data-driven models both have strength and weaknesses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rPr>
              <a:t>Field can learn a lot from ML</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rPr>
              <a:t>Data-driven discrete choice analysis is a new emerging field. Key challenges: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rPr>
              <a:t>Transparency</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rPr>
              <a:t>Economic outputs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rPr>
              <a:t>Rigorous long-term prediction (out-of-distribution generalisation)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rPr>
              <a:t>Machine learning models are NOT just capable of predicting choices a bit better, but can -when cleverly used- also provide new behavioural insights!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srgbClr val="44546A"/>
                </a:solidFill>
                <a:effectLst/>
                <a:uLnTx/>
                <a:uFillTx/>
                <a:latin typeface="Calibri" panose="020F0502020204030204"/>
                <a:ea typeface="+mn-ea"/>
                <a:cs typeface="+mn-cs"/>
              </a:rPr>
              <a:t>Machine learning is not confined to very large RP data sets, but can also be applied to small SP data sets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nl-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Title 1"/>
          <p:cNvSpPr>
            <a:spLocks noGrp="1"/>
          </p:cNvSpPr>
          <p:nvPr>
            <p:ph type="title"/>
          </p:nvPr>
        </p:nvSpPr>
        <p:spPr>
          <a:xfrm>
            <a:off x="2001422" y="204734"/>
            <a:ext cx="8229600" cy="1143000"/>
          </a:xfrm>
        </p:spPr>
        <p:txBody>
          <a:bodyPr/>
          <a:lstStyle/>
          <a:p>
            <a:pPr marL="0" indent="0">
              <a:buNone/>
            </a:pPr>
            <a:r>
              <a:rPr lang="en-GB" b="1" dirty="0"/>
              <a:t>Take-</a:t>
            </a:r>
            <a:r>
              <a:rPr lang="en-GB" b="1" dirty="0" err="1"/>
              <a:t>aways</a:t>
            </a:r>
            <a:endParaRPr lang="en-GB" b="1" dirty="0"/>
          </a:p>
          <a:p>
            <a:pPr marL="0" indent="0">
              <a:buNone/>
            </a:pPr>
            <a:endParaRPr lang="en-GB" sz="1800" dirty="0"/>
          </a:p>
        </p:txBody>
      </p:sp>
      <p:sp>
        <p:nvSpPr>
          <p:cNvPr id="3"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p:cNvPicPr>
            <a:picLocks noChangeAspect="1"/>
          </p:cNvPicPr>
          <p:nvPr/>
        </p:nvPicPr>
        <p:blipFill rotWithShape="1">
          <a:blip r:embed="rId3"/>
          <a:srcRect l="29546" r="12835"/>
          <a:stretch/>
        </p:blipFill>
        <p:spPr>
          <a:xfrm>
            <a:off x="9552384" y="2564904"/>
            <a:ext cx="2520280" cy="2808312"/>
          </a:xfrm>
          <a:prstGeom prst="rect">
            <a:avLst/>
          </a:prstGeom>
        </p:spPr>
      </p:pic>
    </p:spTree>
    <p:extLst>
      <p:ext uri="{BB962C8B-B14F-4D97-AF65-F5344CB8AC3E}">
        <p14:creationId xmlns:p14="http://schemas.microsoft.com/office/powerpoint/2010/main" val="113767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animEffect transition="in" filter="fade">
                                      <p:cBhvr>
                                        <p:cTn id="21" dur="500"/>
                                        <p:tgtEl>
                                          <p:spTgt spid="7">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8" end="8"/>
                                            </p:txEl>
                                          </p:spTgt>
                                        </p:tgtEl>
                                        <p:attrNameLst>
                                          <p:attrName>style.visibility</p:attrName>
                                        </p:attrNameLst>
                                      </p:cBhvr>
                                      <p:to>
                                        <p:strVal val="visible"/>
                                      </p:to>
                                    </p:set>
                                    <p:animEffect transition="in" filter="fade">
                                      <p:cBhvr>
                                        <p:cTn id="24" dur="500"/>
                                        <p:tgtEl>
                                          <p:spTgt spid="7">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animEffect transition="in" filter="fade">
                                      <p:cBhvr>
                                        <p:cTn id="29" dur="500"/>
                                        <p:tgtEl>
                                          <p:spTgt spid="7">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12" end="12"/>
                                            </p:txEl>
                                          </p:spTgt>
                                        </p:tgtEl>
                                        <p:attrNameLst>
                                          <p:attrName>style.visibility</p:attrName>
                                        </p:attrNameLst>
                                      </p:cBhvr>
                                      <p:to>
                                        <p:strVal val="visible"/>
                                      </p:to>
                                    </p:set>
                                    <p:animEffect transition="in" filter="fade">
                                      <p:cBhvr>
                                        <p:cTn id="34"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1" y="4393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4"/>
          <p:cNvSpPr>
            <a:spLocks noChangeArrowheads="1"/>
          </p:cNvSpPr>
          <p:nvPr/>
        </p:nvSpPr>
        <p:spPr bwMode="auto">
          <a:xfrm>
            <a:off x="1524001"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4"/>
          <p:cNvSpPr>
            <a:spLocks noChangeArrowheads="1"/>
          </p:cNvSpPr>
          <p:nvPr/>
        </p:nvSpPr>
        <p:spPr bwMode="auto">
          <a:xfrm>
            <a:off x="1524001"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9"/>
          <p:cNvSpPr>
            <a:spLocks noChangeArrowheads="1"/>
          </p:cNvSpPr>
          <p:nvPr/>
        </p:nvSpPr>
        <p:spPr bwMode="auto">
          <a:xfrm>
            <a:off x="1524001"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itle 1"/>
          <p:cNvSpPr>
            <a:spLocks noGrp="1"/>
          </p:cNvSpPr>
          <p:nvPr>
            <p:ph type="title"/>
          </p:nvPr>
        </p:nvSpPr>
        <p:spPr>
          <a:xfrm>
            <a:off x="1524000" y="1520788"/>
            <a:ext cx="9144000" cy="3132348"/>
          </a:xfrm>
        </p:spPr>
        <p:txBody>
          <a:bodyPr>
            <a:normAutofit fontScale="90000"/>
          </a:bodyPr>
          <a:lstStyle/>
          <a:p>
            <a:pPr marL="0" indent="0" algn="ctr">
              <a:buNone/>
            </a:pPr>
            <a:br>
              <a:rPr lang="en-GB" sz="4400" b="1" dirty="0">
                <a:solidFill>
                  <a:schemeClr val="tx1"/>
                </a:solidFill>
                <a:latin typeface="Times" pitchFamily="18" charset="0"/>
              </a:rPr>
            </a:br>
            <a:r>
              <a:rPr lang="en-GB" sz="4400" b="1" dirty="0">
                <a:solidFill>
                  <a:schemeClr val="tx1"/>
                </a:solidFill>
                <a:latin typeface="Times" pitchFamily="18" charset="0"/>
              </a:rPr>
              <a:t>Thank you for your attention!</a:t>
            </a:r>
            <a:br>
              <a:rPr lang="en-GB" sz="4400" b="1" dirty="0">
                <a:solidFill>
                  <a:schemeClr val="tx1"/>
                </a:solidFill>
                <a:latin typeface="Times" pitchFamily="18" charset="0"/>
              </a:rPr>
            </a:br>
            <a:br>
              <a:rPr lang="en-GB" sz="4400" b="1" dirty="0">
                <a:solidFill>
                  <a:schemeClr val="tx1"/>
                </a:solidFill>
                <a:latin typeface="Times" pitchFamily="18" charset="0"/>
              </a:rPr>
            </a:br>
            <a:br>
              <a:rPr lang="en-GB" sz="3600" b="1" dirty="0">
                <a:solidFill>
                  <a:schemeClr val="tx1"/>
                </a:solidFill>
                <a:latin typeface="Times" pitchFamily="18" charset="0"/>
              </a:rPr>
            </a:br>
            <a:br>
              <a:rPr lang="en-GB" sz="3600" b="1" dirty="0">
                <a:solidFill>
                  <a:schemeClr val="tx1"/>
                </a:solidFill>
                <a:latin typeface="Times" pitchFamily="18" charset="0"/>
              </a:rPr>
            </a:br>
            <a:r>
              <a:rPr lang="en-GB" sz="2800" dirty="0">
                <a:solidFill>
                  <a:schemeClr val="tx1"/>
                </a:solidFill>
                <a:latin typeface="Times" pitchFamily="18" charset="0"/>
                <a:hlinkClick r:id="rId3"/>
              </a:rPr>
              <a:t>s.vancranenburgh@tudelft.nl</a:t>
            </a:r>
            <a:br>
              <a:rPr lang="en-GB" sz="5400" dirty="0">
                <a:latin typeface="Times" pitchFamily="18" charset="0"/>
              </a:rPr>
            </a:br>
            <a:endParaRPr lang="en-GB" sz="1800" dirty="0">
              <a:latin typeface="Times"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1505" y="5601387"/>
            <a:ext cx="3647281" cy="1716047"/>
          </a:xfrm>
          <a:prstGeom prst="rect">
            <a:avLst/>
          </a:prstGeom>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724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Hybrid choice models</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0" y="1080001"/>
            <a:ext cx="9889005" cy="1185797"/>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Hybrid choice models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impose structure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to otherwise fully flexible MLPs, such that they enable obtaining behavioural insights and/or are consistent with normative ideas on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Overview of most popular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aphicFrame>
        <p:nvGraphicFramePr>
          <p:cNvPr id="7" name="Table 6">
            <a:extLst>
              <a:ext uri="{FF2B5EF4-FFF2-40B4-BE49-F238E27FC236}">
                <a16:creationId xmlns:a16="http://schemas.microsoft.com/office/drawing/2014/main" id="{0C15F2FF-634F-1922-ADE2-44A3B51D63C4}"/>
              </a:ext>
            </a:extLst>
          </p:cNvPr>
          <p:cNvGraphicFramePr>
            <a:graphicFrameLocks noGrp="1"/>
          </p:cNvGraphicFramePr>
          <p:nvPr/>
        </p:nvGraphicFramePr>
        <p:xfrm>
          <a:off x="423815" y="2295343"/>
          <a:ext cx="11376000" cy="255016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2818440800"/>
                    </a:ext>
                  </a:extLst>
                </a:gridCol>
                <a:gridCol w="1620000">
                  <a:extLst>
                    <a:ext uri="{9D8B030D-6E8A-4147-A177-3AD203B41FA5}">
                      <a16:colId xmlns:a16="http://schemas.microsoft.com/office/drawing/2014/main" val="744508032"/>
                    </a:ext>
                  </a:extLst>
                </a:gridCol>
                <a:gridCol w="1620000">
                  <a:extLst>
                    <a:ext uri="{9D8B030D-6E8A-4147-A177-3AD203B41FA5}">
                      <a16:colId xmlns:a16="http://schemas.microsoft.com/office/drawing/2014/main" val="2998556150"/>
                    </a:ext>
                  </a:extLst>
                </a:gridCol>
                <a:gridCol w="1620000">
                  <a:extLst>
                    <a:ext uri="{9D8B030D-6E8A-4147-A177-3AD203B41FA5}">
                      <a16:colId xmlns:a16="http://schemas.microsoft.com/office/drawing/2014/main" val="2563881094"/>
                    </a:ext>
                  </a:extLst>
                </a:gridCol>
                <a:gridCol w="1620000">
                  <a:extLst>
                    <a:ext uri="{9D8B030D-6E8A-4147-A177-3AD203B41FA5}">
                      <a16:colId xmlns:a16="http://schemas.microsoft.com/office/drawing/2014/main" val="2717754741"/>
                    </a:ext>
                  </a:extLst>
                </a:gridCol>
                <a:gridCol w="1620000">
                  <a:extLst>
                    <a:ext uri="{9D8B030D-6E8A-4147-A177-3AD203B41FA5}">
                      <a16:colId xmlns:a16="http://schemas.microsoft.com/office/drawing/2014/main" val="3238700168"/>
                    </a:ext>
                  </a:extLst>
                </a:gridCol>
                <a:gridCol w="2052000">
                  <a:extLst>
                    <a:ext uri="{9D8B030D-6E8A-4147-A177-3AD203B41FA5}">
                      <a16:colId xmlns:a16="http://schemas.microsoft.com/office/drawing/2014/main" val="3356277602"/>
                    </a:ext>
                  </a:extLst>
                </a:gridCol>
              </a:tblGrid>
              <a:tr h="330691">
                <a:tc>
                  <a:txBody>
                    <a:bodyPr/>
                    <a:lstStyle/>
                    <a:p>
                      <a:r>
                        <a:rPr lang="en-GB" sz="1600" dirty="0"/>
                        <a:t>Model</a:t>
                      </a:r>
                    </a:p>
                  </a:txBody>
                  <a:tcPr/>
                </a:tc>
                <a:tc>
                  <a:txBody>
                    <a:bodyPr/>
                    <a:lstStyle/>
                    <a:p>
                      <a:pPr algn="ctr"/>
                      <a:r>
                        <a:rPr lang="en-GB" sz="1600" dirty="0"/>
                        <a:t>Consistent with Random Utility Maximisation</a:t>
                      </a:r>
                    </a:p>
                  </a:txBody>
                  <a:tcPr anchor="ctr"/>
                </a:tc>
                <a:tc>
                  <a:txBody>
                    <a:bodyPr/>
                    <a:lstStyle/>
                    <a:p>
                      <a:pPr algn="ctr"/>
                      <a:r>
                        <a:rPr lang="en-GB" sz="1600" dirty="0"/>
                        <a:t>Weights can be interpreted as marginal utilities</a:t>
                      </a:r>
                    </a:p>
                  </a:txBody>
                  <a:tcPr anchor="ctr"/>
                </a:tc>
                <a:tc>
                  <a:txBody>
                    <a:bodyPr/>
                    <a:lstStyle/>
                    <a:p>
                      <a:pPr algn="ctr"/>
                      <a:r>
                        <a:rPr lang="en-GB" sz="1600" dirty="0"/>
                        <a:t>Fungibility of money</a:t>
                      </a:r>
                    </a:p>
                  </a:txBody>
                  <a:tcPr anchor="ctr"/>
                </a:tc>
                <a:tc>
                  <a:txBody>
                    <a:bodyPr/>
                    <a:lstStyle/>
                    <a:p>
                      <a:pPr algn="ctr"/>
                      <a:r>
                        <a:rPr lang="en-GB" sz="1600" dirty="0"/>
                        <a:t>Behavioural regularity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Unobserved preference heterogeneity/</a:t>
                      </a:r>
                    </a:p>
                    <a:p>
                      <a:pPr algn="ctr"/>
                      <a:r>
                        <a:rPr lang="en-GB" sz="1600" dirty="0"/>
                        <a:t>Panel effects</a:t>
                      </a:r>
                    </a:p>
                  </a:txBody>
                  <a:tcPr anchor="ctr"/>
                </a:tc>
                <a:tc>
                  <a:txBody>
                    <a:bodyPr/>
                    <a:lstStyle/>
                    <a:p>
                      <a:pPr algn="ctr"/>
                      <a:r>
                        <a:rPr lang="en-GB" sz="1600" dirty="0"/>
                        <a:t>Reference</a:t>
                      </a:r>
                    </a:p>
                  </a:txBody>
                  <a:tcPr anchor="ctr"/>
                </a:tc>
                <a:extLst>
                  <a:ext uri="{0D108BD9-81ED-4DB2-BD59-A6C34878D82A}">
                    <a16:rowId xmlns:a16="http://schemas.microsoft.com/office/drawing/2014/main" val="2718545422"/>
                  </a:ext>
                </a:extLst>
              </a:tr>
              <a:tr h="370840">
                <a:tc>
                  <a:txBody>
                    <a:bodyPr/>
                    <a:lstStyle/>
                    <a:p>
                      <a:r>
                        <a:rPr lang="en-GB" sz="1600" dirty="0"/>
                        <a:t>MLP</a:t>
                      </a:r>
                    </a:p>
                  </a:txBody>
                  <a:tcPr/>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2641581913"/>
                  </a:ext>
                </a:extLst>
              </a:tr>
              <a:tr h="370840">
                <a:tc>
                  <a:txBody>
                    <a:bodyPr/>
                    <a:lstStyle/>
                    <a:p>
                      <a:r>
                        <a:rPr lang="en-GB" sz="1600" dirty="0"/>
                        <a:t>L-MNL</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err="1"/>
                        <a:t>Sifringer</a:t>
                      </a:r>
                      <a:r>
                        <a:rPr lang="en-GB" sz="1600" dirty="0"/>
                        <a:t> et al. 2020</a:t>
                      </a:r>
                    </a:p>
                  </a:txBody>
                  <a:tcPr marT="0" marB="0" anchor="b"/>
                </a:tc>
                <a:extLst>
                  <a:ext uri="{0D108BD9-81ED-4DB2-BD59-A6C34878D82A}">
                    <a16:rowId xmlns:a16="http://schemas.microsoft.com/office/drawing/2014/main" val="831242370"/>
                  </a:ext>
                </a:extLst>
              </a:tr>
              <a:tr h="370840">
                <a:tc>
                  <a:txBody>
                    <a:bodyPr/>
                    <a:lstStyle/>
                    <a:p>
                      <a:r>
                        <a:rPr lang="en-GB" sz="1600" dirty="0"/>
                        <a:t>ASU-DNN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Wang et al. 2020</a:t>
                      </a:r>
                    </a:p>
                  </a:txBody>
                  <a:tcPr marT="0" marB="0" anchor="b"/>
                </a:tc>
                <a:extLst>
                  <a:ext uri="{0D108BD9-81ED-4DB2-BD59-A6C34878D82A}">
                    <a16:rowId xmlns:a16="http://schemas.microsoft.com/office/drawing/2014/main" val="892397596"/>
                  </a:ext>
                </a:extLst>
              </a:tr>
              <a:tr h="370840">
                <a:tc>
                  <a:txBody>
                    <a:bodyPr/>
                    <a:lstStyle/>
                    <a:p>
                      <a:r>
                        <a:rPr lang="en-GB" sz="1600" dirty="0" err="1"/>
                        <a:t>TasteNet</a:t>
                      </a:r>
                      <a:endParaRPr lang="en-GB" sz="1600" dirty="0"/>
                    </a:p>
                  </a:txBody>
                  <a:tcPr/>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Han et al. 2022</a:t>
                      </a:r>
                    </a:p>
                  </a:txBody>
                  <a:tcPr marT="0" marB="0" anchor="b"/>
                </a:tc>
                <a:extLst>
                  <a:ext uri="{0D108BD9-81ED-4DB2-BD59-A6C34878D82A}">
                    <a16:rowId xmlns:a16="http://schemas.microsoft.com/office/drawing/2014/main" val="3624714218"/>
                  </a:ext>
                </a:extLst>
              </a:tr>
            </a:tbl>
          </a:graphicData>
        </a:graphic>
      </p:graphicFrame>
      <p:sp>
        <p:nvSpPr>
          <p:cNvPr id="4" name="TextBox 3">
            <a:extLst>
              <a:ext uri="{FF2B5EF4-FFF2-40B4-BE49-F238E27FC236}">
                <a16:creationId xmlns:a16="http://schemas.microsoft.com/office/drawing/2014/main" id="{3F78BA52-856B-8F1C-91D5-CAD52A949D08}"/>
              </a:ext>
            </a:extLst>
          </p:cNvPr>
          <p:cNvSpPr txBox="1"/>
          <p:nvPr/>
        </p:nvSpPr>
        <p:spPr>
          <a:xfrm>
            <a:off x="7188461" y="5024542"/>
            <a:ext cx="484071" cy="40860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303C7-F33C-7C2F-7500-2B8024F55C00}"/>
                  </a:ext>
                </a:extLst>
              </p:cNvPr>
              <p:cNvSpPr txBox="1"/>
              <p:nvPr/>
            </p:nvSpPr>
            <p:spPr>
              <a:xfrm>
                <a:off x="7574209" y="5178489"/>
                <a:ext cx="1789472" cy="9399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𝐶𝑜𝑠</m:t>
                          </m:r>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𝑡</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𝑃</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𝐶𝑜𝑠</m:t>
                          </m:r>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𝑡</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𝑃</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m:t>
                      </m:r>
                    </m:oMath>
                  </m:oMathPara>
                </a14:m>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6" name="TextBox 5">
                <a:extLst>
                  <a:ext uri="{FF2B5EF4-FFF2-40B4-BE49-F238E27FC236}">
                    <a16:creationId xmlns:a16="http://schemas.microsoft.com/office/drawing/2014/main" id="{995303C7-F33C-7C2F-7500-2B8024F55C00}"/>
                  </a:ext>
                </a:extLst>
              </p:cNvPr>
              <p:cNvSpPr txBox="1">
                <a:spLocks noRot="1" noChangeAspect="1" noMove="1" noResize="1" noEditPoints="1" noAdjustHandles="1" noChangeArrowheads="1" noChangeShapeType="1" noTextEdit="1"/>
              </p:cNvSpPr>
              <p:nvPr/>
            </p:nvSpPr>
            <p:spPr>
              <a:xfrm>
                <a:off x="7574209" y="5178489"/>
                <a:ext cx="1789472" cy="939946"/>
              </a:xfrm>
              <a:prstGeom prst="rect">
                <a:avLst/>
              </a:prstGeom>
              <a:blipFill>
                <a:blip r:embed="rId3"/>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C5FA55-6E1B-2A86-3D52-CE1D44A6D1D0}"/>
                  </a:ext>
                </a:extLst>
              </p:cNvPr>
              <p:cNvSpPr txBox="1"/>
              <p:nvPr/>
            </p:nvSpPr>
            <p:spPr>
              <a:xfrm>
                <a:off x="9435876" y="5165986"/>
                <a:ext cx="1789472" cy="9399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𝑇𝑖𝑚𝑒</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𝑃</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𝑇𝑖𝑚𝑒</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𝑃</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m:t>
                      </m:r>
                    </m:oMath>
                  </m:oMathPara>
                </a14:m>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5" name="TextBox 4">
                <a:extLst>
                  <a:ext uri="{FF2B5EF4-FFF2-40B4-BE49-F238E27FC236}">
                    <a16:creationId xmlns:a16="http://schemas.microsoft.com/office/drawing/2014/main" id="{EFC5FA55-6E1B-2A86-3D52-CE1D44A6D1D0}"/>
                  </a:ext>
                </a:extLst>
              </p:cNvPr>
              <p:cNvSpPr txBox="1">
                <a:spLocks noRot="1" noChangeAspect="1" noMove="1" noResize="1" noEditPoints="1" noAdjustHandles="1" noChangeArrowheads="1" noChangeShapeType="1" noTextEdit="1"/>
              </p:cNvSpPr>
              <p:nvPr/>
            </p:nvSpPr>
            <p:spPr>
              <a:xfrm>
                <a:off x="9435876" y="5165986"/>
                <a:ext cx="1789472" cy="939946"/>
              </a:xfrm>
              <a:prstGeom prst="rect">
                <a:avLst/>
              </a:prstGeom>
              <a:blipFill>
                <a:blip r:embed="rId4"/>
                <a:stretch>
                  <a:fillRect b="-4000"/>
                </a:stretch>
              </a:blipFill>
            </p:spPr>
            <p:txBody>
              <a:bodyPr/>
              <a:lstStyle/>
              <a:p>
                <a:r>
                  <a:rPr lang="en-GB">
                    <a:noFill/>
                  </a:rPr>
                  <a:t> </a:t>
                </a:r>
              </a:p>
            </p:txBody>
          </p:sp>
        </mc:Fallback>
      </mc:AlternateContent>
    </p:spTree>
    <p:extLst>
      <p:ext uri="{BB962C8B-B14F-4D97-AF65-F5344CB8AC3E}">
        <p14:creationId xmlns:p14="http://schemas.microsoft.com/office/powerpoint/2010/main" val="662476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Hybrid choice models</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0" y="1080001"/>
            <a:ext cx="9889005" cy="1185797"/>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Hybrid choice models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impose structure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to otherwise fully flexible MLPs, such that they enable obtaining behavioural insights and/or are consistent with normative ideas on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Overview of most popular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aphicFrame>
        <p:nvGraphicFramePr>
          <p:cNvPr id="7" name="Table 6">
            <a:extLst>
              <a:ext uri="{FF2B5EF4-FFF2-40B4-BE49-F238E27FC236}">
                <a16:creationId xmlns:a16="http://schemas.microsoft.com/office/drawing/2014/main" id="{0C15F2FF-634F-1922-ADE2-44A3B51D63C4}"/>
              </a:ext>
            </a:extLst>
          </p:cNvPr>
          <p:cNvGraphicFramePr>
            <a:graphicFrameLocks noGrp="1"/>
          </p:cNvGraphicFramePr>
          <p:nvPr/>
        </p:nvGraphicFramePr>
        <p:xfrm>
          <a:off x="423815" y="2295343"/>
          <a:ext cx="11376000" cy="255016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2818440800"/>
                    </a:ext>
                  </a:extLst>
                </a:gridCol>
                <a:gridCol w="1620000">
                  <a:extLst>
                    <a:ext uri="{9D8B030D-6E8A-4147-A177-3AD203B41FA5}">
                      <a16:colId xmlns:a16="http://schemas.microsoft.com/office/drawing/2014/main" val="744508032"/>
                    </a:ext>
                  </a:extLst>
                </a:gridCol>
                <a:gridCol w="1620000">
                  <a:extLst>
                    <a:ext uri="{9D8B030D-6E8A-4147-A177-3AD203B41FA5}">
                      <a16:colId xmlns:a16="http://schemas.microsoft.com/office/drawing/2014/main" val="2998556150"/>
                    </a:ext>
                  </a:extLst>
                </a:gridCol>
                <a:gridCol w="1620000">
                  <a:extLst>
                    <a:ext uri="{9D8B030D-6E8A-4147-A177-3AD203B41FA5}">
                      <a16:colId xmlns:a16="http://schemas.microsoft.com/office/drawing/2014/main" val="2563881094"/>
                    </a:ext>
                  </a:extLst>
                </a:gridCol>
                <a:gridCol w="1620000">
                  <a:extLst>
                    <a:ext uri="{9D8B030D-6E8A-4147-A177-3AD203B41FA5}">
                      <a16:colId xmlns:a16="http://schemas.microsoft.com/office/drawing/2014/main" val="2717754741"/>
                    </a:ext>
                  </a:extLst>
                </a:gridCol>
                <a:gridCol w="1620000">
                  <a:extLst>
                    <a:ext uri="{9D8B030D-6E8A-4147-A177-3AD203B41FA5}">
                      <a16:colId xmlns:a16="http://schemas.microsoft.com/office/drawing/2014/main" val="3238700168"/>
                    </a:ext>
                  </a:extLst>
                </a:gridCol>
                <a:gridCol w="2052000">
                  <a:extLst>
                    <a:ext uri="{9D8B030D-6E8A-4147-A177-3AD203B41FA5}">
                      <a16:colId xmlns:a16="http://schemas.microsoft.com/office/drawing/2014/main" val="3356277602"/>
                    </a:ext>
                  </a:extLst>
                </a:gridCol>
              </a:tblGrid>
              <a:tr h="330691">
                <a:tc>
                  <a:txBody>
                    <a:bodyPr/>
                    <a:lstStyle/>
                    <a:p>
                      <a:r>
                        <a:rPr lang="en-GB" sz="1600" dirty="0"/>
                        <a:t>Model</a:t>
                      </a:r>
                    </a:p>
                  </a:txBody>
                  <a:tcPr/>
                </a:tc>
                <a:tc>
                  <a:txBody>
                    <a:bodyPr/>
                    <a:lstStyle/>
                    <a:p>
                      <a:pPr algn="ctr"/>
                      <a:r>
                        <a:rPr lang="en-GB" sz="1600" dirty="0"/>
                        <a:t>Consistent with Random Utility Maximisation</a:t>
                      </a:r>
                    </a:p>
                  </a:txBody>
                  <a:tcPr anchor="ctr"/>
                </a:tc>
                <a:tc>
                  <a:txBody>
                    <a:bodyPr/>
                    <a:lstStyle/>
                    <a:p>
                      <a:pPr algn="ctr"/>
                      <a:r>
                        <a:rPr lang="en-GB" sz="1600" dirty="0"/>
                        <a:t>Weights can be interpreted as marginal utilities</a:t>
                      </a:r>
                    </a:p>
                  </a:txBody>
                  <a:tcPr anchor="ctr"/>
                </a:tc>
                <a:tc>
                  <a:txBody>
                    <a:bodyPr/>
                    <a:lstStyle/>
                    <a:p>
                      <a:pPr algn="ctr"/>
                      <a:r>
                        <a:rPr lang="en-GB" sz="1600" dirty="0"/>
                        <a:t>Fungibility of money</a:t>
                      </a:r>
                    </a:p>
                  </a:txBody>
                  <a:tcPr anchor="ctr"/>
                </a:tc>
                <a:tc>
                  <a:txBody>
                    <a:bodyPr/>
                    <a:lstStyle/>
                    <a:p>
                      <a:pPr algn="ctr"/>
                      <a:r>
                        <a:rPr lang="en-GB" sz="1600" dirty="0"/>
                        <a:t>Behavioural regularity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Unobserved preference heterogeneity/</a:t>
                      </a:r>
                    </a:p>
                    <a:p>
                      <a:pPr algn="ctr"/>
                      <a:r>
                        <a:rPr lang="en-GB" sz="1600" dirty="0"/>
                        <a:t>Panel effects</a:t>
                      </a:r>
                    </a:p>
                  </a:txBody>
                  <a:tcPr anchor="ctr"/>
                </a:tc>
                <a:tc>
                  <a:txBody>
                    <a:bodyPr/>
                    <a:lstStyle/>
                    <a:p>
                      <a:pPr algn="ctr"/>
                      <a:r>
                        <a:rPr lang="en-GB" sz="1600" dirty="0"/>
                        <a:t>Reference</a:t>
                      </a:r>
                    </a:p>
                  </a:txBody>
                  <a:tcPr anchor="ctr"/>
                </a:tc>
                <a:extLst>
                  <a:ext uri="{0D108BD9-81ED-4DB2-BD59-A6C34878D82A}">
                    <a16:rowId xmlns:a16="http://schemas.microsoft.com/office/drawing/2014/main" val="2718545422"/>
                  </a:ext>
                </a:extLst>
              </a:tr>
              <a:tr h="370840">
                <a:tc>
                  <a:txBody>
                    <a:bodyPr/>
                    <a:lstStyle/>
                    <a:p>
                      <a:r>
                        <a:rPr lang="en-GB" sz="1600" dirty="0"/>
                        <a:t>MLP</a:t>
                      </a:r>
                    </a:p>
                  </a:txBody>
                  <a:tcPr/>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2641581913"/>
                  </a:ext>
                </a:extLst>
              </a:tr>
              <a:tr h="370840">
                <a:tc>
                  <a:txBody>
                    <a:bodyPr/>
                    <a:lstStyle/>
                    <a:p>
                      <a:r>
                        <a:rPr lang="en-GB" sz="1600" dirty="0"/>
                        <a:t>L-MNL</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err="1"/>
                        <a:t>Sifringer</a:t>
                      </a:r>
                      <a:r>
                        <a:rPr lang="en-GB" sz="1600" dirty="0"/>
                        <a:t> et al. 2020</a:t>
                      </a:r>
                    </a:p>
                  </a:txBody>
                  <a:tcPr marT="0" marB="0" anchor="b"/>
                </a:tc>
                <a:extLst>
                  <a:ext uri="{0D108BD9-81ED-4DB2-BD59-A6C34878D82A}">
                    <a16:rowId xmlns:a16="http://schemas.microsoft.com/office/drawing/2014/main" val="831242370"/>
                  </a:ext>
                </a:extLst>
              </a:tr>
              <a:tr h="370840">
                <a:tc>
                  <a:txBody>
                    <a:bodyPr/>
                    <a:lstStyle/>
                    <a:p>
                      <a:r>
                        <a:rPr lang="en-GB" sz="1600" dirty="0"/>
                        <a:t>ASU-DNN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Wang et al. 2020</a:t>
                      </a:r>
                    </a:p>
                  </a:txBody>
                  <a:tcPr marT="0" marB="0" anchor="b"/>
                </a:tc>
                <a:extLst>
                  <a:ext uri="{0D108BD9-81ED-4DB2-BD59-A6C34878D82A}">
                    <a16:rowId xmlns:a16="http://schemas.microsoft.com/office/drawing/2014/main" val="892397596"/>
                  </a:ext>
                </a:extLst>
              </a:tr>
              <a:tr h="370840">
                <a:tc>
                  <a:txBody>
                    <a:bodyPr/>
                    <a:lstStyle/>
                    <a:p>
                      <a:r>
                        <a:rPr lang="en-GB" sz="1600" dirty="0" err="1"/>
                        <a:t>TasteNet</a:t>
                      </a:r>
                      <a:endParaRPr lang="en-GB" sz="1600" dirty="0"/>
                    </a:p>
                  </a:txBody>
                  <a:tcPr/>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Han et al. 2022</a:t>
                      </a:r>
                    </a:p>
                  </a:txBody>
                  <a:tcPr marT="0" marB="0" anchor="b"/>
                </a:tc>
                <a:extLst>
                  <a:ext uri="{0D108BD9-81ED-4DB2-BD59-A6C34878D82A}">
                    <a16:rowId xmlns:a16="http://schemas.microsoft.com/office/drawing/2014/main" val="3624714218"/>
                  </a:ext>
                </a:extLst>
              </a:tr>
            </a:tbl>
          </a:graphicData>
        </a:graphic>
      </p:graphicFrame>
      <p:sp>
        <p:nvSpPr>
          <p:cNvPr id="4" name="TextBox 3">
            <a:extLst>
              <a:ext uri="{FF2B5EF4-FFF2-40B4-BE49-F238E27FC236}">
                <a16:creationId xmlns:a16="http://schemas.microsoft.com/office/drawing/2014/main" id="{3F78BA52-856B-8F1C-91D5-CAD52A949D08}"/>
              </a:ext>
            </a:extLst>
          </p:cNvPr>
          <p:cNvSpPr txBox="1"/>
          <p:nvPr/>
        </p:nvSpPr>
        <p:spPr>
          <a:xfrm>
            <a:off x="8750521" y="4993860"/>
            <a:ext cx="484071" cy="40860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303C7-F33C-7C2F-7500-2B8024F55C00}"/>
                  </a:ext>
                </a:extLst>
              </p:cNvPr>
              <p:cNvSpPr txBox="1"/>
              <p:nvPr/>
            </p:nvSpPr>
            <p:spPr>
              <a:xfrm>
                <a:off x="8372618" y="5384160"/>
                <a:ext cx="1239876" cy="721516"/>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𝛽</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m:t>
                      </m:r>
                      <m:r>
                        <a:rPr kumimoji="0" lang="el-GR"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Calibri" panose="020F0502020204030204" pitchFamily="34" charset="0"/>
                          <a:sym typeface="Wingdings" panose="05000000000000000000" pitchFamily="2" charset="2"/>
                        </a:rPr>
                        <m:t>𝛮</m:t>
                      </m:r>
                      <m:d>
                        <m:dPr>
                          <m:ctrlPr>
                            <a:rPr kumimoji="0" lang="el-GR"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Calibri" panose="020F0502020204030204" pitchFamily="34" charset="0"/>
                              <a:sym typeface="Wingdings" panose="05000000000000000000" pitchFamily="2" charset="2"/>
                            </a:rPr>
                          </m:ctrlPr>
                        </m:d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Calibri" panose="020F0502020204030204" pitchFamily="34" charset="0"/>
                              <a:sym typeface="Wingdings" panose="05000000000000000000" pitchFamily="2" charset="2"/>
                            </a:rPr>
                            <m:t>𝜇</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Calibri" panose="020F0502020204030204" pitchFamily="34" charset="0"/>
                              <a:sym typeface="Wingdings" panose="05000000000000000000" pitchFamily="2" charset="2"/>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Calibri" panose="020F0502020204030204" pitchFamily="34" charset="0"/>
                              <a:sym typeface="Wingdings" panose="05000000000000000000" pitchFamily="2" charset="2"/>
                            </a:rPr>
                            <m:t>𝜎</m:t>
                          </m:r>
                        </m:e>
                      </m:d>
                    </m:oMath>
                  </m:oMathPara>
                </a14:m>
                <a:endParaRPr kumimoji="0" lang="en-GB" sz="1800" b="0" i="1"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6" name="TextBox 5">
                <a:extLst>
                  <a:ext uri="{FF2B5EF4-FFF2-40B4-BE49-F238E27FC236}">
                    <a16:creationId xmlns:a16="http://schemas.microsoft.com/office/drawing/2014/main" id="{995303C7-F33C-7C2F-7500-2B8024F55C00}"/>
                  </a:ext>
                </a:extLst>
              </p:cNvPr>
              <p:cNvSpPr txBox="1">
                <a:spLocks noRot="1" noChangeAspect="1" noMove="1" noResize="1" noEditPoints="1" noAdjustHandles="1" noChangeArrowheads="1" noChangeShapeType="1" noTextEdit="1"/>
              </p:cNvSpPr>
              <p:nvPr/>
            </p:nvSpPr>
            <p:spPr>
              <a:xfrm>
                <a:off x="8372618" y="5384160"/>
                <a:ext cx="1239876" cy="721516"/>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95052078"/>
      </p:ext>
    </p:extLst>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108BD9"/>
      </a:lt2>
      <a:accent1>
        <a:srgbClr val="ADC610"/>
      </a:accent1>
      <a:accent2>
        <a:srgbClr val="002B60"/>
      </a:accent2>
      <a:accent3>
        <a:srgbClr val="FFFFFF"/>
      </a:accent3>
      <a:accent4>
        <a:srgbClr val="000000"/>
      </a:accent4>
      <a:accent5>
        <a:srgbClr val="D3DFAA"/>
      </a:accent5>
      <a:accent6>
        <a:srgbClr val="002656"/>
      </a:accent6>
      <a:hlink>
        <a:srgbClr val="A10058"/>
      </a:hlink>
      <a:folHlink>
        <a:srgbClr val="66BCAA"/>
      </a:folHlink>
    </a:clrScheme>
    <a:fontScheme name="Default Design">
      <a:majorFont>
        <a:latin typeface="Bookman Old Style"/>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108BD9"/>
        </a:lt2>
        <a:accent1>
          <a:srgbClr val="C1C700"/>
        </a:accent1>
        <a:accent2>
          <a:srgbClr val="003B74"/>
        </a:accent2>
        <a:accent3>
          <a:srgbClr val="FFFFFF"/>
        </a:accent3>
        <a:accent4>
          <a:srgbClr val="000000"/>
        </a:accent4>
        <a:accent5>
          <a:srgbClr val="DDE0AA"/>
        </a:accent5>
        <a:accent6>
          <a:srgbClr val="003568"/>
        </a:accent6>
        <a:hlink>
          <a:srgbClr val="C2006E"/>
        </a:hlink>
        <a:folHlink>
          <a:srgbClr val="7FC6B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24B5B3"/>
          </a:solidFill>
          <a:prstDash val="dash"/>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oAutofit/>
      </a:bodyPr>
      <a:lstStyle>
        <a:defPPr algn="l">
          <a:defRPr sz="2400" b="1" dirty="0" smtClean="0">
            <a:cs typeface="Times New Roman" panose="02020603050405020304" pitchFamily="18"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24B5B3"/>
          </a:solidFill>
          <a:prstDash val="dash"/>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oAutofit/>
      </a:bodyPr>
      <a:lstStyle>
        <a:defPPr marL="285750" indent="-285750" algn="l" defTabSz="904875">
          <a:buFont typeface="Arial" panose="020B0604020202020204" pitchFamily="34" charset="0"/>
          <a:buChar char="•"/>
          <a:tabLst>
            <a:tab pos="715963" algn="l"/>
            <a:tab pos="3228975" algn="l"/>
          </a:tabLst>
          <a:defRPr dirty="0" smtClean="0">
            <a:cs typeface="Calibri" panose="020F0502020204030204" pitchFamily="34"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dirty="0"/>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TotalTime>
  <Words>5786</Words>
  <Application>Microsoft Macintosh PowerPoint</Application>
  <PresentationFormat>Widescreen</PresentationFormat>
  <Paragraphs>1330</Paragraphs>
  <Slides>79</Slides>
  <Notes>73</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79</vt:i4>
      </vt:variant>
    </vt:vector>
  </HeadingPairs>
  <TitlesOfParts>
    <vt:vector size="97" baseType="lpstr">
      <vt:lpstr>Aptos</vt:lpstr>
      <vt:lpstr>Arial</vt:lpstr>
      <vt:lpstr>ArialMS</vt:lpstr>
      <vt:lpstr>Bookman Old Style</vt:lpstr>
      <vt:lpstr>Calibri</vt:lpstr>
      <vt:lpstr>Calibri Light</vt:lpstr>
      <vt:lpstr>Cambria Math</vt:lpstr>
      <vt:lpstr>Courier New</vt:lpstr>
      <vt:lpstr>System Font Regular</vt:lpstr>
      <vt:lpstr>Tahoma</vt:lpstr>
      <vt:lpstr>Times</vt:lpstr>
      <vt:lpstr>Times New Roman</vt:lpstr>
      <vt:lpstr>Wingdings</vt:lpstr>
      <vt:lpstr>Default Design</vt:lpstr>
      <vt:lpstr>Custom Design</vt:lpstr>
      <vt:lpstr>1_Custom Design</vt:lpstr>
      <vt:lpstr>Office 2013 - 2022 Theme</vt:lpstr>
      <vt:lpstr>Equation</vt:lpstr>
      <vt:lpstr>Discrete Choice Analysis: micro-econometrics and machine learning approaches   Machine learning approaches for discrete choice analysis   Sander van Cranenburgh  Associate Professor in choice behaviour modelling  CityAI lab Section of Transport and Logistics Faculty of Technology, Policy and Management Delft University of Technology</vt:lpstr>
      <vt:lpstr>Programme (day 2)</vt:lpstr>
      <vt:lpstr>This lecture</vt:lpstr>
      <vt:lpstr>Limitation of theory-based DCM</vt:lpstr>
      <vt:lpstr>Hybrid choice models</vt:lpstr>
      <vt:lpstr>Hybrid choice models</vt:lpstr>
      <vt:lpstr>Hybrid choice models</vt:lpstr>
      <vt:lpstr>Hybrid choice models</vt:lpstr>
      <vt:lpstr>Hybrid choice models</vt:lpstr>
      <vt:lpstr>L-MNL model</vt:lpstr>
      <vt:lpstr>L-MNL model</vt:lpstr>
      <vt:lpstr>L-MNL model</vt:lpstr>
      <vt:lpstr>L-MNL model</vt:lpstr>
      <vt:lpstr>L-MNL model</vt:lpstr>
      <vt:lpstr>L-MNL model</vt:lpstr>
      <vt:lpstr>ASU-DNN</vt:lpstr>
      <vt:lpstr>ASU-DNN</vt:lpstr>
      <vt:lpstr>ASU-DNN</vt:lpstr>
      <vt:lpstr>ASU-DNN</vt:lpstr>
      <vt:lpstr>TasteNet</vt:lpstr>
      <vt:lpstr>TasteNet</vt:lpstr>
      <vt:lpstr>TasteNet</vt:lpstr>
      <vt:lpstr>Empirical example L-MNL model</vt:lpstr>
      <vt:lpstr>Empirical example L-MNL model</vt:lpstr>
      <vt:lpstr>Empirical example L-MNL model</vt:lpstr>
      <vt:lpstr>Empirical example L-MNL model</vt:lpstr>
      <vt:lpstr>Empirical example L-MNL model</vt:lpstr>
      <vt:lpstr>Empirical example L-MNL model</vt:lpstr>
      <vt:lpstr>Empirical example L-MNL model</vt:lpstr>
      <vt:lpstr>Empirical example L-MNL model</vt:lpstr>
      <vt:lpstr>Empirical example L-MNL model</vt:lpstr>
      <vt:lpstr>Empirical example L-MNL model</vt:lpstr>
      <vt:lpstr>Hybrid choice models</vt:lpstr>
      <vt:lpstr>Hybrid choice models</vt:lpstr>
      <vt:lpstr>Lab session 2  Machine learning approaches for discrete choice analysis  L-MNL model </vt:lpstr>
      <vt:lpstr>Lab session 2</vt:lpstr>
      <vt:lpstr>Lab session 2    Let’s GO!</vt:lpstr>
      <vt:lpstr>Integrating images in discrete choice analysis  Three computer vision approaches</vt:lpstr>
      <vt:lpstr>Motivation</vt:lpstr>
      <vt:lpstr>Motivation</vt:lpstr>
      <vt:lpstr>Images</vt:lpstr>
      <vt:lpstr>Images</vt:lpstr>
      <vt:lpstr>Images</vt:lpstr>
      <vt:lpstr>Images</vt:lpstr>
      <vt:lpstr>Images</vt:lpstr>
      <vt:lpstr>Images</vt:lpstr>
      <vt:lpstr>Images</vt:lpstr>
      <vt:lpstr>Images</vt:lpstr>
      <vt:lpstr>Images</vt:lpstr>
      <vt:lpstr>Images</vt:lpstr>
      <vt:lpstr>Images</vt:lpstr>
      <vt:lpstr>Images</vt:lpstr>
      <vt:lpstr>PowerPoint Presentation</vt:lpstr>
      <vt:lpstr>My attempts to use unstructured data in preference research</vt:lpstr>
      <vt:lpstr>Study 1: aim &amp; setup</vt:lpstr>
      <vt:lpstr>Study 1: aim &amp; setup</vt:lpstr>
      <vt:lpstr>Study 1: aim &amp; setup</vt:lpstr>
      <vt:lpstr>Computer vision-enriched DCM</vt:lpstr>
      <vt:lpstr>Data collection</vt:lpstr>
      <vt:lpstr>PowerPoint Presentation</vt:lpstr>
      <vt:lpstr>PowerPoint Presentation</vt:lpstr>
      <vt:lpstr>PowerPoint Presentation</vt:lpstr>
      <vt:lpstr>Conclusions study 1:</vt:lpstr>
      <vt:lpstr>Study 2: aim &amp; setup </vt:lpstr>
      <vt:lpstr>Study 2: aim &amp; setup </vt:lpstr>
      <vt:lpstr>Results</vt:lpstr>
      <vt:lpstr>Model Applications</vt:lpstr>
      <vt:lpstr>PowerPoint Presentation</vt:lpstr>
      <vt:lpstr>PowerPoint Presentation</vt:lpstr>
      <vt:lpstr>PowerPoint Presentation</vt:lpstr>
      <vt:lpstr>Conclusions study 2:</vt:lpstr>
      <vt:lpstr>Study 3: aim &amp; setup </vt:lpstr>
      <vt:lpstr>Study 3: aim &amp; setup </vt:lpstr>
      <vt:lpstr>PowerPoint Presentation</vt:lpstr>
      <vt:lpstr>Conclusions study 3:</vt:lpstr>
      <vt:lpstr>Overall conclusions  &amp; discussion</vt:lpstr>
      <vt:lpstr>Wrapping up </vt:lpstr>
      <vt:lpstr>Take-aways </vt:lpstr>
      <vt:lpstr> Thank you for your attention!    s.vancranenburgh@tudelft.nl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Sander van Cranenburgh</dc:creator>
  <cp:lastModifiedBy>Sander van Cranenburgh</cp:lastModifiedBy>
  <cp:revision>8</cp:revision>
  <dcterms:created xsi:type="dcterms:W3CDTF">2026-01-30T14:13:27Z</dcterms:created>
  <dcterms:modified xsi:type="dcterms:W3CDTF">2026-01-30T14:44:36Z</dcterms:modified>
</cp:coreProperties>
</file>